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52"/>
  </p:notesMasterIdLst>
  <p:sldIdLst>
    <p:sldId id="256" r:id="rId2"/>
    <p:sldId id="316" r:id="rId3"/>
    <p:sldId id="275" r:id="rId4"/>
    <p:sldId id="276" r:id="rId5"/>
    <p:sldId id="279" r:id="rId6"/>
    <p:sldId id="280" r:id="rId7"/>
    <p:sldId id="313" r:id="rId8"/>
    <p:sldId id="282" r:id="rId9"/>
    <p:sldId id="283" r:id="rId10"/>
    <p:sldId id="284" r:id="rId11"/>
    <p:sldId id="287" r:id="rId12"/>
    <p:sldId id="288" r:id="rId13"/>
    <p:sldId id="289" r:id="rId14"/>
    <p:sldId id="290" r:id="rId15"/>
    <p:sldId id="291" r:id="rId16"/>
    <p:sldId id="292" r:id="rId17"/>
    <p:sldId id="285" r:id="rId18"/>
    <p:sldId id="293" r:id="rId19"/>
    <p:sldId id="294" r:id="rId20"/>
    <p:sldId id="286" r:id="rId21"/>
    <p:sldId id="295" r:id="rId22"/>
    <p:sldId id="305" r:id="rId23"/>
    <p:sldId id="296" r:id="rId24"/>
    <p:sldId id="297" r:id="rId25"/>
    <p:sldId id="299" r:id="rId26"/>
    <p:sldId id="300" r:id="rId27"/>
    <p:sldId id="301" r:id="rId28"/>
    <p:sldId id="302" r:id="rId29"/>
    <p:sldId id="303" r:id="rId30"/>
    <p:sldId id="304" r:id="rId31"/>
    <p:sldId id="298" r:id="rId32"/>
    <p:sldId id="257" r:id="rId33"/>
    <p:sldId id="258" r:id="rId34"/>
    <p:sldId id="260" r:id="rId35"/>
    <p:sldId id="261" r:id="rId36"/>
    <p:sldId id="262" r:id="rId37"/>
    <p:sldId id="263" r:id="rId38"/>
    <p:sldId id="264" r:id="rId39"/>
    <p:sldId id="272" r:id="rId40"/>
    <p:sldId id="266" r:id="rId41"/>
    <p:sldId id="267" r:id="rId42"/>
    <p:sldId id="268" r:id="rId43"/>
    <p:sldId id="269" r:id="rId44"/>
    <p:sldId id="270" r:id="rId45"/>
    <p:sldId id="271" r:id="rId46"/>
    <p:sldId id="274" r:id="rId47"/>
    <p:sldId id="306" r:id="rId48"/>
    <p:sldId id="307" r:id="rId49"/>
    <p:sldId id="273" r:id="rId50"/>
    <p:sldId id="30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52" autoAdjust="0"/>
  </p:normalViewPr>
  <p:slideViewPr>
    <p:cSldViewPr>
      <p:cViewPr>
        <p:scale>
          <a:sx n="75" d="100"/>
          <a:sy n="75" d="100"/>
        </p:scale>
        <p:origin x="-1666" y="-22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a fost cumplit de greu</c:v>
                </c:pt>
                <c:pt idx="1">
                  <c:v>a trecut destul de greu</c:v>
                </c:pt>
                <c:pt idx="2">
                  <c:v>nu a fost dificil</c:v>
                </c:pt>
              </c:strCache>
            </c:strRef>
          </c:cat>
          <c:val>
            <c:numRef>
              <c:f>Sheet1!$B$2:$B$5</c:f>
              <c:numCache>
                <c:formatCode>General</c:formatCode>
                <c:ptCount val="4"/>
                <c:pt idx="0">
                  <c:v>51</c:v>
                </c:pt>
                <c:pt idx="1">
                  <c:v>20</c:v>
                </c:pt>
                <c:pt idx="2">
                  <c:v>29</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0"/>
              <c:layout>
                <c:manualLayout>
                  <c:x val="-3.8239464858559356E-2"/>
                  <c:y val="0.17579990001249929"/>
                </c:manualLayout>
              </c:layout>
              <c:tx>
                <c:rich>
                  <a:bodyPr/>
                  <a:lstStyle/>
                  <a:p>
                    <a:r>
                      <a:rPr lang="en-US" sz="1400"/>
                      <a:t>Încredere
</a:t>
                    </a:r>
                    <a:r>
                      <a:rPr lang="en-US" sz="1400" b="1"/>
                      <a:t>64%</a:t>
                    </a:r>
                  </a:p>
                </c:rich>
              </c:tx>
              <c:showLegendKey val="0"/>
              <c:showVal val="0"/>
              <c:showCatName val="1"/>
              <c:showSerName val="0"/>
              <c:showPercent val="1"/>
              <c:showBubbleSize val="0"/>
            </c:dLbl>
            <c:dLbl>
              <c:idx val="1"/>
              <c:layout>
                <c:manualLayout>
                  <c:x val="-1.9621062992125987E-2"/>
                  <c:y val="0.38663354580677417"/>
                </c:manualLayout>
              </c:layout>
              <c:tx>
                <c:rich>
                  <a:bodyPr/>
                  <a:lstStyle/>
                  <a:p>
                    <a:r>
                      <a:rPr lang="en-US" sz="1400"/>
                      <a:t>Pace
</a:t>
                    </a:r>
                    <a:r>
                      <a:rPr lang="en-US" sz="1400" b="1"/>
                      <a:t>25%</a:t>
                    </a:r>
                  </a:p>
                </c:rich>
              </c:tx>
              <c:showLegendKey val="0"/>
              <c:showVal val="0"/>
              <c:showCatName val="1"/>
              <c:showSerName val="0"/>
              <c:showPercent val="1"/>
              <c:showBubbleSize val="0"/>
            </c:dLbl>
            <c:dLbl>
              <c:idx val="2"/>
              <c:layout>
                <c:manualLayout>
                  <c:x val="-0.22415281423155367"/>
                  <c:y val="5.5555555555555455E-2"/>
                </c:manualLayout>
              </c:layout>
              <c:tx>
                <c:rich>
                  <a:bodyPr/>
                  <a:lstStyle/>
                  <a:p>
                    <a:r>
                      <a:rPr lang="vi-VN" sz="1400"/>
                      <a:t>Liniște sufletească
</a:t>
                    </a:r>
                    <a:r>
                      <a:rPr lang="vi-VN" sz="1400" b="1"/>
                      <a:t>11%</a:t>
                    </a:r>
                  </a:p>
                </c:rich>
              </c:tx>
              <c:showLegendKey val="0"/>
              <c:showVal val="0"/>
              <c:showCatName val="1"/>
              <c:showSerName val="0"/>
              <c:showPercent val="1"/>
              <c:showBubbleSize val="0"/>
            </c:dLbl>
            <c:txPr>
              <a:bodyPr/>
              <a:lstStyle/>
              <a:p>
                <a:pPr>
                  <a:defRPr sz="1400">
                    <a:latin typeface="Georgia" pitchFamily="18" charset="0"/>
                  </a:defRPr>
                </a:pPr>
                <a:endParaRPr lang="en-US"/>
              </a:p>
            </c:txPr>
            <c:showLegendKey val="0"/>
            <c:showVal val="0"/>
            <c:showCatName val="1"/>
            <c:showSerName val="0"/>
            <c:showPercent val="1"/>
            <c:showBubbleSize val="0"/>
            <c:showLeaderLines val="1"/>
          </c:dLbls>
          <c:cat>
            <c:strRef>
              <c:f>Sheet1!$A$2:$A$5</c:f>
              <c:strCache>
                <c:ptCount val="4"/>
                <c:pt idx="0">
                  <c:v>Încredere</c:v>
                </c:pt>
                <c:pt idx="1">
                  <c:v>Pace</c:v>
                </c:pt>
                <c:pt idx="2">
                  <c:v>Liniște sufletească</c:v>
                </c:pt>
                <c:pt idx="3">
                  <c:v>4th Qtr</c:v>
                </c:pt>
              </c:strCache>
            </c:strRef>
          </c:cat>
          <c:val>
            <c:numRef>
              <c:f>Sheet1!$B$2:$B$5</c:f>
              <c:numCache>
                <c:formatCode>General</c:formatCode>
                <c:ptCount val="4"/>
                <c:pt idx="0">
                  <c:v>8.2000000000000011</c:v>
                </c:pt>
                <c:pt idx="1">
                  <c:v>3.2</c:v>
                </c:pt>
                <c:pt idx="2">
                  <c:v>1.4</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0"/>
              <c:layout>
                <c:manualLayout>
                  <c:x val="-4.3443241469816284E-2"/>
                  <c:y val="-0.17730301784566091"/>
                </c:manualLayout>
              </c:layout>
              <c:tx>
                <c:rich>
                  <a:bodyPr/>
                  <a:lstStyle/>
                  <a:p>
                    <a:r>
                      <a:rPr lang="en-US" sz="1200"/>
                      <a:t>M-am apropiat mai mult de Dumnezeu și de oameni
</a:t>
                    </a:r>
                    <a:r>
                      <a:rPr lang="en-US" sz="1200" b="1"/>
                      <a:t>40%</a:t>
                    </a:r>
                  </a:p>
                </c:rich>
              </c:tx>
              <c:showLegendKey val="0"/>
              <c:showVal val="0"/>
              <c:showCatName val="1"/>
              <c:showSerName val="0"/>
              <c:showPercent val="1"/>
              <c:showBubbleSize val="0"/>
            </c:dLbl>
            <c:dLbl>
              <c:idx val="1"/>
              <c:layout>
                <c:manualLayout>
                  <c:x val="-5.1649715660542238E-2"/>
                  <c:y val="6.2817147856518247E-3"/>
                </c:manualLayout>
              </c:layout>
              <c:tx>
                <c:rich>
                  <a:bodyPr/>
                  <a:lstStyle/>
                  <a:p>
                    <a:r>
                      <a:rPr lang="en-US" sz="1200"/>
                      <a:t>M-am simțit mai puternic 
</a:t>
                    </a:r>
                    <a:r>
                      <a:rPr lang="en-US" sz="1200" b="1"/>
                      <a:t>15%</a:t>
                    </a:r>
                  </a:p>
                </c:rich>
              </c:tx>
              <c:showLegendKey val="0"/>
              <c:showVal val="0"/>
              <c:showCatName val="1"/>
              <c:showSerName val="0"/>
              <c:showPercent val="1"/>
              <c:showBubbleSize val="0"/>
            </c:dLbl>
            <c:dLbl>
              <c:idx val="2"/>
              <c:layout>
                <c:manualLayout>
                  <c:x val="0.14018518518518541"/>
                  <c:y val="0.16527675004479861"/>
                </c:manualLayout>
              </c:layout>
              <c:tx>
                <c:rich>
                  <a:bodyPr/>
                  <a:lstStyle/>
                  <a:p>
                    <a:r>
                      <a:rPr lang="vi-VN" sz="1200"/>
                      <a:t>Mă spovedesc mai des
</a:t>
                    </a:r>
                    <a:r>
                      <a:rPr lang="vi-VN" sz="1200" b="1"/>
                      <a:t>20%</a:t>
                    </a:r>
                  </a:p>
                </c:rich>
              </c:tx>
              <c:showLegendKey val="0"/>
              <c:showVal val="0"/>
              <c:showCatName val="1"/>
              <c:showSerName val="0"/>
              <c:showPercent val="1"/>
              <c:showBubbleSize val="0"/>
            </c:dLbl>
            <c:dLbl>
              <c:idx val="3"/>
              <c:layout>
                <c:manualLayout>
                  <c:x val="1.4878517789442986E-2"/>
                  <c:y val="-0.17060957741728069"/>
                </c:manualLayout>
              </c:layout>
              <c:tx>
                <c:rich>
                  <a:bodyPr/>
                  <a:lstStyle/>
                  <a:p>
                    <a:r>
                      <a:rPr lang="en-US" sz="1200"/>
                      <a:t>M-am apropiat mai mult de beneficiarii centrului
</a:t>
                    </a:r>
                    <a:r>
                      <a:rPr lang="en-US" sz="1200" b="1"/>
                      <a:t>10%</a:t>
                    </a:r>
                  </a:p>
                </c:rich>
              </c:tx>
              <c:showLegendKey val="0"/>
              <c:showVal val="0"/>
              <c:showCatName val="1"/>
              <c:showSerName val="0"/>
              <c:showPercent val="1"/>
              <c:showBubbleSize val="0"/>
            </c:dLbl>
            <c:dLbl>
              <c:idx val="4"/>
              <c:layout>
                <c:manualLayout>
                  <c:x val="0.15937345071449469"/>
                  <c:y val="-7.3408173375918373E-2"/>
                </c:manualLayout>
              </c:layout>
              <c:tx>
                <c:rich>
                  <a:bodyPr/>
                  <a:lstStyle/>
                  <a:p>
                    <a:r>
                      <a:rPr lang="vi-VN" sz="1200"/>
                      <a:t>Am format legături mai strânse cu colegii
</a:t>
                    </a:r>
                    <a:r>
                      <a:rPr lang="vi-VN" sz="1200" b="1"/>
                      <a:t>15%</a:t>
                    </a:r>
                  </a:p>
                </c:rich>
              </c:tx>
              <c:showLegendKey val="0"/>
              <c:showVal val="0"/>
              <c:showCatName val="1"/>
              <c:showSerName val="0"/>
              <c:showPercent val="1"/>
              <c:showBubbleSize val="0"/>
            </c:dLbl>
            <c:txPr>
              <a:bodyPr/>
              <a:lstStyle/>
              <a:p>
                <a:pPr>
                  <a:defRPr sz="1200">
                    <a:latin typeface="Georgia" pitchFamily="18" charset="0"/>
                  </a:defRPr>
                </a:pPr>
                <a:endParaRPr lang="en-US"/>
              </a:p>
            </c:txPr>
            <c:showLegendKey val="0"/>
            <c:showVal val="0"/>
            <c:showCatName val="1"/>
            <c:showSerName val="0"/>
            <c:showPercent val="1"/>
            <c:showBubbleSize val="0"/>
            <c:showLeaderLines val="1"/>
          </c:dLbls>
          <c:cat>
            <c:strRef>
              <c:f>Sheet1!$A$2:$A$8</c:f>
              <c:strCache>
                <c:ptCount val="5"/>
                <c:pt idx="0">
                  <c:v>M-am apropiat mai mult de Dumnezeu și de oameni</c:v>
                </c:pt>
                <c:pt idx="1">
                  <c:v>M-am simțit mai puternic </c:v>
                </c:pt>
                <c:pt idx="2">
                  <c:v>Mă spovedesc mai des</c:v>
                </c:pt>
                <c:pt idx="3">
                  <c:v>M-am apropiat mai mult de beneficiarii centrului</c:v>
                </c:pt>
                <c:pt idx="4">
                  <c:v>Am format legături mai strânse cu colegii</c:v>
                </c:pt>
              </c:strCache>
            </c:strRef>
          </c:cat>
          <c:val>
            <c:numRef>
              <c:f>Sheet1!$B$2:$B$8</c:f>
              <c:numCache>
                <c:formatCode>General</c:formatCode>
                <c:ptCount val="7"/>
                <c:pt idx="0">
                  <c:v>8</c:v>
                </c:pt>
                <c:pt idx="1">
                  <c:v>3</c:v>
                </c:pt>
                <c:pt idx="2">
                  <c:v>4</c:v>
                </c:pt>
                <c:pt idx="3">
                  <c:v>2</c:v>
                </c:pt>
                <c:pt idx="4">
                  <c:v>3</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familia</c:v>
                </c:pt>
                <c:pt idx="1">
                  <c:v>personalul așezământului</c:v>
                </c:pt>
                <c:pt idx="2">
                  <c:v>prietenii</c:v>
                </c:pt>
              </c:strCache>
            </c:strRef>
          </c:cat>
          <c:val>
            <c:numRef>
              <c:f>Sheet1!$B$2:$B$5</c:f>
              <c:numCache>
                <c:formatCode>General</c:formatCode>
                <c:ptCount val="4"/>
                <c:pt idx="0">
                  <c:v>41</c:v>
                </c:pt>
                <c:pt idx="1">
                  <c:v>56</c:v>
                </c:pt>
                <c:pt idx="2">
                  <c:v>3</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rugăciunea și gândul către Dumnezeu</c:v>
                </c:pt>
                <c:pt idx="1">
                  <c:v>televizorul</c:v>
                </c:pt>
                <c:pt idx="2">
                  <c:v>rețelele de socializare</c:v>
                </c:pt>
                <c:pt idx="3">
                  <c:v>4th Qtr</c:v>
                </c:pt>
              </c:strCache>
            </c:strRef>
          </c:cat>
          <c:val>
            <c:numRef>
              <c:f>Sheet1!$B$2:$B$5</c:f>
              <c:numCache>
                <c:formatCode>General</c:formatCode>
                <c:ptCount val="4"/>
                <c:pt idx="0">
                  <c:v>66</c:v>
                </c:pt>
                <c:pt idx="1">
                  <c:v>34</c:v>
                </c:pt>
                <c:pt idx="2">
                  <c:v>0</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da, un rol extrem de important</c:v>
                </c:pt>
                <c:pt idx="1">
                  <c:v>nu cred că a contat prea mult</c:v>
                </c:pt>
                <c:pt idx="2">
                  <c:v>deloc</c:v>
                </c:pt>
                <c:pt idx="3">
                  <c:v>4th Qtr</c:v>
                </c:pt>
              </c:strCache>
            </c:strRef>
          </c:cat>
          <c:val>
            <c:numRef>
              <c:f>Sheet1!$B$2:$B$5</c:f>
              <c:numCache>
                <c:formatCode>General</c:formatCode>
                <c:ptCount val="4"/>
                <c:pt idx="0">
                  <c:v>97</c:v>
                </c:pt>
                <c:pt idx="1">
                  <c:v>3</c:v>
                </c:pt>
                <c:pt idx="2">
                  <c:v>0</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964285714285724E-2"/>
          <c:y val="5.3630602161426073E-2"/>
          <c:w val="0.98035714285714048"/>
          <c:h val="0.9434130046382786"/>
        </c:manualLayout>
      </c:layout>
      <c:pie3DChart>
        <c:varyColors val="1"/>
        <c:ser>
          <c:idx val="0"/>
          <c:order val="0"/>
          <c:tx>
            <c:strRef>
              <c:f>Sheet1!$B$1</c:f>
              <c:strCache>
                <c:ptCount val="1"/>
                <c:pt idx="0">
                  <c:v>Sales</c:v>
                </c:pt>
              </c:strCache>
            </c:strRef>
          </c:tx>
          <c:dLbls>
            <c:dLbl>
              <c:idx val="0"/>
              <c:layout>
                <c:manualLayout>
                  <c:x val="-9.4748125234345712E-2"/>
                  <c:y val="-3.4215246375799598E-2"/>
                </c:manualLayout>
              </c:layout>
              <c:tx>
                <c:rich>
                  <a:bodyPr/>
                  <a:lstStyle/>
                  <a:p>
                    <a:r>
                      <a:rPr lang="en-US" sz="1400">
                        <a:latin typeface="Georgia" pitchFamily="18" charset="0"/>
                      </a:rPr>
                      <a:t>Asitent medical; </a:t>
                    </a:r>
                    <a:r>
                      <a:rPr lang="en-US" sz="1400" b="1">
                        <a:latin typeface="Georgia" pitchFamily="18" charset="0"/>
                      </a:rPr>
                      <a:t>2</a:t>
                    </a:r>
                  </a:p>
                </c:rich>
              </c:tx>
              <c:showLegendKey val="0"/>
              <c:showVal val="1"/>
              <c:showCatName val="1"/>
              <c:showSerName val="0"/>
              <c:showPercent val="0"/>
              <c:showBubbleSize val="0"/>
            </c:dLbl>
            <c:dLbl>
              <c:idx val="1"/>
              <c:layout>
                <c:manualLayout>
                  <c:x val="-2.0500593850349622E-2"/>
                  <c:y val="-4.1853018372703416E-2"/>
                </c:manualLayout>
              </c:layout>
              <c:tx>
                <c:rich>
                  <a:bodyPr/>
                  <a:lstStyle/>
                  <a:p>
                    <a:r>
                      <a:rPr lang="en-US" sz="1400">
                        <a:latin typeface="Georgia" pitchFamily="18" charset="0"/>
                      </a:rPr>
                      <a:t>Asistent social; </a:t>
                    </a:r>
                    <a:r>
                      <a:rPr lang="en-US" sz="1400" b="1">
                        <a:latin typeface="Georgia" pitchFamily="18" charset="0"/>
                      </a:rPr>
                      <a:t>1</a:t>
                    </a:r>
                  </a:p>
                </c:rich>
              </c:tx>
              <c:showLegendKey val="0"/>
              <c:showVal val="1"/>
              <c:showCatName val="1"/>
              <c:showSerName val="0"/>
              <c:showPercent val="0"/>
              <c:showBubbleSize val="0"/>
            </c:dLbl>
            <c:dLbl>
              <c:idx val="2"/>
              <c:layout>
                <c:manualLayout>
                  <c:x val="-7.0720284964379473E-2"/>
                  <c:y val="-0.15571392822016991"/>
                </c:manualLayout>
              </c:layout>
              <c:tx>
                <c:rich>
                  <a:bodyPr/>
                  <a:lstStyle/>
                  <a:p>
                    <a:r>
                      <a:rPr lang="en-US" sz="1400">
                        <a:latin typeface="Georgia" pitchFamily="18" charset="0"/>
                      </a:rPr>
                      <a:t>Bucatar; </a:t>
                    </a:r>
                    <a:r>
                      <a:rPr lang="en-US" sz="1400" b="1">
                        <a:latin typeface="Georgia" pitchFamily="18" charset="0"/>
                      </a:rPr>
                      <a:t>4</a:t>
                    </a:r>
                  </a:p>
                </c:rich>
              </c:tx>
              <c:showLegendKey val="0"/>
              <c:showVal val="1"/>
              <c:showCatName val="1"/>
              <c:showSerName val="0"/>
              <c:showPercent val="0"/>
              <c:showBubbleSize val="0"/>
            </c:dLbl>
            <c:dLbl>
              <c:idx val="3"/>
              <c:tx>
                <c:rich>
                  <a:bodyPr/>
                  <a:lstStyle/>
                  <a:p>
                    <a:r>
                      <a:rPr lang="en-US" sz="1400">
                        <a:latin typeface="Georgia" pitchFamily="18" charset="0"/>
                      </a:rPr>
                      <a:t>Preot; </a:t>
                    </a:r>
                    <a:r>
                      <a:rPr lang="en-US" sz="1400" b="1">
                        <a:latin typeface="Georgia" pitchFamily="18" charset="0"/>
                      </a:rPr>
                      <a:t>1</a:t>
                    </a:r>
                  </a:p>
                </c:rich>
              </c:tx>
              <c:showLegendKey val="0"/>
              <c:showVal val="1"/>
              <c:showCatName val="1"/>
              <c:showSerName val="0"/>
              <c:showPercent val="0"/>
              <c:showBubbleSize val="0"/>
            </c:dLbl>
            <c:dLbl>
              <c:idx val="4"/>
              <c:tx>
                <c:rich>
                  <a:bodyPr/>
                  <a:lstStyle/>
                  <a:p>
                    <a:r>
                      <a:rPr lang="en-US" sz="1400">
                        <a:latin typeface="Georgia" pitchFamily="18" charset="0"/>
                      </a:rPr>
                      <a:t>Maseur; </a:t>
                    </a:r>
                    <a:r>
                      <a:rPr lang="en-US" sz="1400" b="1">
                        <a:latin typeface="Georgia" pitchFamily="18" charset="0"/>
                      </a:rPr>
                      <a:t>1</a:t>
                    </a:r>
                  </a:p>
                </c:rich>
              </c:tx>
              <c:showLegendKey val="0"/>
              <c:showVal val="1"/>
              <c:showCatName val="1"/>
              <c:showSerName val="0"/>
              <c:showPercent val="0"/>
              <c:showBubbleSize val="0"/>
            </c:dLbl>
            <c:dLbl>
              <c:idx val="5"/>
              <c:layout>
                <c:manualLayout>
                  <c:x val="0.19354171353580801"/>
                  <c:y val="-0.18209333589398946"/>
                </c:manualLayout>
              </c:layout>
              <c:tx>
                <c:rich>
                  <a:bodyPr/>
                  <a:lstStyle/>
                  <a:p>
                    <a:r>
                      <a:rPr lang="en-US" sz="1400">
                        <a:latin typeface="Georgia" pitchFamily="18" charset="0"/>
                      </a:rPr>
                      <a:t>Infirmier; </a:t>
                    </a:r>
                    <a:r>
                      <a:rPr lang="en-US" sz="1400" b="1">
                        <a:latin typeface="Georgia" pitchFamily="18" charset="0"/>
                      </a:rPr>
                      <a:t>10</a:t>
                    </a:r>
                  </a:p>
                </c:rich>
              </c:tx>
              <c:showLegendKey val="0"/>
              <c:showVal val="1"/>
              <c:showCatName val="1"/>
              <c:showSerName val="0"/>
              <c:showPercent val="0"/>
              <c:showBubbleSize val="0"/>
            </c:dLbl>
            <c:dLbl>
              <c:idx val="6"/>
              <c:layout>
                <c:manualLayout>
                  <c:x val="3.7341113610798692E-2"/>
                  <c:y val="-3.0767905674761911E-2"/>
                </c:manualLayout>
              </c:layout>
              <c:tx>
                <c:rich>
                  <a:bodyPr/>
                  <a:lstStyle/>
                  <a:p>
                    <a:r>
                      <a:rPr lang="en-US" sz="1400">
                        <a:latin typeface="Georgia" pitchFamily="18" charset="0"/>
                      </a:rPr>
                      <a:t>Brutar; </a:t>
                    </a:r>
                    <a:r>
                      <a:rPr lang="en-US" sz="1400" b="1">
                        <a:latin typeface="Georgia" pitchFamily="18" charset="0"/>
                      </a:rPr>
                      <a:t>1</a:t>
                    </a:r>
                  </a:p>
                </c:rich>
              </c:tx>
              <c:showLegendKey val="0"/>
              <c:showVal val="1"/>
              <c:showCatName val="1"/>
              <c:showSerName val="0"/>
              <c:showPercent val="0"/>
              <c:showBubbleSize val="0"/>
            </c:dLbl>
            <c:txPr>
              <a:bodyPr/>
              <a:lstStyle/>
              <a:p>
                <a:pPr>
                  <a:defRPr sz="1400">
                    <a:latin typeface="Georgia" pitchFamily="18" charset="0"/>
                  </a:defRPr>
                </a:pPr>
                <a:endParaRPr lang="en-US"/>
              </a:p>
            </c:txPr>
            <c:showLegendKey val="0"/>
            <c:showVal val="1"/>
            <c:showCatName val="1"/>
            <c:showSerName val="0"/>
            <c:showPercent val="0"/>
            <c:showBubbleSize val="0"/>
            <c:showLeaderLines val="1"/>
          </c:dLbls>
          <c:cat>
            <c:strRef>
              <c:f>Sheet1!$A$2:$A$8</c:f>
              <c:strCache>
                <c:ptCount val="7"/>
                <c:pt idx="0">
                  <c:v>Asitent medical</c:v>
                </c:pt>
                <c:pt idx="1">
                  <c:v>Asistent social</c:v>
                </c:pt>
                <c:pt idx="2">
                  <c:v>Bucatar</c:v>
                </c:pt>
                <c:pt idx="3">
                  <c:v>Preot</c:v>
                </c:pt>
                <c:pt idx="4">
                  <c:v>Maseur</c:v>
                </c:pt>
                <c:pt idx="5">
                  <c:v>Infirmier</c:v>
                </c:pt>
                <c:pt idx="6">
                  <c:v>Brutar</c:v>
                </c:pt>
              </c:strCache>
            </c:strRef>
          </c:cat>
          <c:val>
            <c:numRef>
              <c:f>Sheet1!$B$2:$B$8</c:f>
              <c:numCache>
                <c:formatCode>General</c:formatCode>
                <c:ptCount val="7"/>
                <c:pt idx="0">
                  <c:v>2</c:v>
                </c:pt>
                <c:pt idx="1">
                  <c:v>1</c:v>
                </c:pt>
                <c:pt idx="2">
                  <c:v>4</c:v>
                </c:pt>
                <c:pt idx="3">
                  <c:v>1</c:v>
                </c:pt>
                <c:pt idx="4">
                  <c:v>1</c:v>
                </c:pt>
                <c:pt idx="5">
                  <c:v>10</c:v>
                </c:pt>
                <c:pt idx="6">
                  <c:v>1</c:v>
                </c:pt>
              </c:numCache>
            </c:numRef>
          </c:val>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9.2592592592593101E-2"/>
          <c:y val="0.18948412698412745"/>
          <c:w val="0.82407407407407662"/>
          <c:h val="0.78769841269841734"/>
        </c:manualLayout>
      </c:layout>
      <c:pie3DChart>
        <c:varyColors val="1"/>
        <c:ser>
          <c:idx val="0"/>
          <c:order val="0"/>
          <c:tx>
            <c:strRef>
              <c:f>Sheet1!$B$1</c:f>
              <c:strCache>
                <c:ptCount val="1"/>
                <c:pt idx="0">
                  <c:v>Sales</c:v>
                </c:pt>
              </c:strCache>
            </c:strRef>
          </c:tx>
          <c:dLbls>
            <c:dLbl>
              <c:idx val="0"/>
              <c:layout>
                <c:manualLayout>
                  <c:x val="-0.10630194663167122"/>
                  <c:y val="-0.24950599925009417"/>
                </c:manualLayout>
              </c:layout>
              <c:tx>
                <c:rich>
                  <a:bodyPr/>
                  <a:lstStyle/>
                  <a:p>
                    <a:r>
                      <a:rPr lang="ro-RO" sz="1400"/>
                      <a:t>Am</a:t>
                    </a:r>
                    <a:r>
                      <a:rPr lang="ro-RO" sz="1400" baseline="0"/>
                      <a:t> simțit pa</a:t>
                    </a:r>
                    <a:r>
                      <a:rPr lang="vi-VN" sz="1400"/>
                      <a:t>nică 
</a:t>
                    </a:r>
                    <a:r>
                      <a:rPr lang="vi-VN" sz="1400" b="1"/>
                      <a:t>55%</a:t>
                    </a:r>
                  </a:p>
                </c:rich>
              </c:tx>
              <c:showLegendKey val="0"/>
              <c:showVal val="0"/>
              <c:showCatName val="1"/>
              <c:showSerName val="0"/>
              <c:showPercent val="1"/>
              <c:showBubbleSize val="0"/>
            </c:dLbl>
            <c:dLbl>
              <c:idx val="1"/>
              <c:layout>
                <c:manualLayout>
                  <c:x val="0.13885134149897929"/>
                  <c:y val="-3.4065741782277295E-2"/>
                </c:manualLayout>
              </c:layout>
              <c:tx>
                <c:rich>
                  <a:bodyPr/>
                  <a:lstStyle/>
                  <a:p>
                    <a:r>
                      <a:rPr lang="ro-RO" sz="1400"/>
                      <a:t>Am</a:t>
                    </a:r>
                    <a:r>
                      <a:rPr lang="ro-RO" sz="1400" baseline="0"/>
                      <a:t> simțit t</a:t>
                    </a:r>
                    <a:r>
                      <a:rPr lang="vi-VN" sz="1400"/>
                      <a:t>eamă
</a:t>
                    </a:r>
                    <a:r>
                      <a:rPr lang="vi-VN" sz="1400" b="1"/>
                      <a:t>10%</a:t>
                    </a:r>
                  </a:p>
                </c:rich>
              </c:tx>
              <c:showLegendKey val="0"/>
              <c:showVal val="0"/>
              <c:showCatName val="1"/>
              <c:showSerName val="0"/>
              <c:showPercent val="1"/>
              <c:showBubbleSize val="0"/>
            </c:dLbl>
            <c:dLbl>
              <c:idx val="2"/>
              <c:delete val="1"/>
            </c:dLbl>
            <c:dLbl>
              <c:idx val="3"/>
              <c:layout>
                <c:manualLayout>
                  <c:x val="9.1185476815398084E-3"/>
                  <c:y val="-5.1469191351081113E-2"/>
                </c:manualLayout>
              </c:layout>
              <c:tx>
                <c:rich>
                  <a:bodyPr/>
                  <a:lstStyle/>
                  <a:p>
                    <a:r>
                      <a:rPr lang="ro-RO" sz="1400"/>
                      <a:t>Am</a:t>
                    </a:r>
                    <a:r>
                      <a:rPr lang="ro-RO" sz="1400" baseline="0"/>
                      <a:t> simțit a</a:t>
                    </a:r>
                    <a:r>
                      <a:rPr lang="en-US" sz="1400"/>
                      <a:t>nxietate
</a:t>
                    </a:r>
                    <a:r>
                      <a:rPr lang="en-US" sz="1400" b="1"/>
                      <a:t>5%</a:t>
                    </a:r>
                  </a:p>
                </c:rich>
              </c:tx>
              <c:showLegendKey val="0"/>
              <c:showVal val="0"/>
              <c:showCatName val="1"/>
              <c:showSerName val="0"/>
              <c:showPercent val="1"/>
              <c:showBubbleSize val="0"/>
            </c:dLbl>
            <c:dLbl>
              <c:idx val="4"/>
              <c:layout>
                <c:manualLayout>
                  <c:x val="-3.7037037037037203E-4"/>
                  <c:y val="-0.11868235220597426"/>
                </c:manualLayout>
              </c:layout>
              <c:tx>
                <c:rich>
                  <a:bodyPr/>
                  <a:lstStyle/>
                  <a:p>
                    <a:r>
                      <a:rPr lang="ro-RO" sz="1400"/>
                      <a:t>Am</a:t>
                    </a:r>
                    <a:r>
                      <a:rPr lang="ro-RO" sz="1400" baseline="0"/>
                      <a:t> simțit str</a:t>
                    </a:r>
                    <a:r>
                      <a:rPr lang="en-US" sz="1400"/>
                      <a:t>es
</a:t>
                    </a:r>
                    <a:r>
                      <a:rPr lang="en-US" sz="1400" b="1"/>
                      <a:t>5%</a:t>
                    </a:r>
                  </a:p>
                </c:rich>
              </c:tx>
              <c:showLegendKey val="0"/>
              <c:showVal val="0"/>
              <c:showCatName val="1"/>
              <c:showSerName val="0"/>
              <c:showPercent val="1"/>
              <c:showBubbleSize val="0"/>
            </c:dLbl>
            <c:dLbl>
              <c:idx val="5"/>
              <c:layout>
                <c:manualLayout>
                  <c:x val="8.6197871099445947E-2"/>
                  <c:y val="-9.2878390201224847E-2"/>
                </c:manualLayout>
              </c:layout>
              <c:tx>
                <c:rich>
                  <a:bodyPr/>
                  <a:lstStyle/>
                  <a:p>
                    <a:r>
                      <a:rPr lang="en-US" sz="1400"/>
                      <a:t>Nu </a:t>
                    </a:r>
                    <a:r>
                      <a:rPr lang="ro-RO" sz="1400"/>
                      <a:t>m-am</a:t>
                    </a:r>
                    <a:r>
                      <a:rPr lang="en-US" sz="1400"/>
                      <a:t> speriat
</a:t>
                    </a:r>
                    <a:r>
                      <a:rPr lang="en-US" sz="1400" b="1"/>
                      <a:t>15%</a:t>
                    </a:r>
                  </a:p>
                </c:rich>
              </c:tx>
              <c:showLegendKey val="0"/>
              <c:showVal val="0"/>
              <c:showCatName val="1"/>
              <c:showSerName val="0"/>
              <c:showPercent val="1"/>
              <c:showBubbleSize val="0"/>
            </c:dLbl>
            <c:dLbl>
              <c:idx val="6"/>
              <c:layout>
                <c:manualLayout>
                  <c:x val="3.4503499562554683E-2"/>
                  <c:y val="-2.8769841269841268E-2"/>
                </c:manualLayout>
              </c:layout>
              <c:tx>
                <c:rich>
                  <a:bodyPr/>
                  <a:lstStyle/>
                  <a:p>
                    <a:r>
                      <a:rPr lang="ro-RO" sz="1400"/>
                      <a:t>Am</a:t>
                    </a:r>
                    <a:r>
                      <a:rPr lang="ro-RO" sz="1400" baseline="0"/>
                      <a:t> simțit n</a:t>
                    </a:r>
                    <a:r>
                      <a:rPr lang="en-US" sz="1400"/>
                      <a:t>eliniște
</a:t>
                    </a:r>
                    <a:r>
                      <a:rPr lang="en-US" sz="1400" b="1"/>
                      <a:t>10%</a:t>
                    </a:r>
                  </a:p>
                </c:rich>
              </c:tx>
              <c:showLegendKey val="0"/>
              <c:showVal val="0"/>
              <c:showCatName val="1"/>
              <c:showSerName val="0"/>
              <c:showPercent val="1"/>
              <c:showBubbleSize val="0"/>
            </c:dLbl>
            <c:txPr>
              <a:bodyPr/>
              <a:lstStyle/>
              <a:p>
                <a:pPr>
                  <a:defRPr sz="1400">
                    <a:latin typeface="Georgia" pitchFamily="18" charset="0"/>
                  </a:defRPr>
                </a:pPr>
                <a:endParaRPr lang="en-US"/>
              </a:p>
            </c:txPr>
            <c:showLegendKey val="0"/>
            <c:showVal val="0"/>
            <c:showCatName val="1"/>
            <c:showSerName val="0"/>
            <c:showPercent val="1"/>
            <c:showBubbleSize val="0"/>
            <c:showLeaderLines val="1"/>
          </c:dLbls>
          <c:cat>
            <c:strRef>
              <c:f>Sheet1!$A$2:$A$8</c:f>
              <c:strCache>
                <c:ptCount val="7"/>
                <c:pt idx="0">
                  <c:v>Panică </c:v>
                </c:pt>
                <c:pt idx="1">
                  <c:v>Teamă</c:v>
                </c:pt>
                <c:pt idx="2">
                  <c:v>Frică de moarte</c:v>
                </c:pt>
                <c:pt idx="3">
                  <c:v>Anxietate</c:v>
                </c:pt>
                <c:pt idx="4">
                  <c:v>Stres</c:v>
                </c:pt>
                <c:pt idx="5">
                  <c:v>Nu s-au speriat</c:v>
                </c:pt>
                <c:pt idx="6">
                  <c:v>Neliniște</c:v>
                </c:pt>
              </c:strCache>
            </c:strRef>
          </c:cat>
          <c:val>
            <c:numRef>
              <c:f>Sheet1!$B$2:$B$8</c:f>
              <c:numCache>
                <c:formatCode>General</c:formatCode>
                <c:ptCount val="7"/>
                <c:pt idx="0">
                  <c:v>11</c:v>
                </c:pt>
                <c:pt idx="1">
                  <c:v>2</c:v>
                </c:pt>
                <c:pt idx="2">
                  <c:v>0</c:v>
                </c:pt>
                <c:pt idx="3">
                  <c:v>1</c:v>
                </c:pt>
                <c:pt idx="4">
                  <c:v>1</c:v>
                </c:pt>
                <c:pt idx="5">
                  <c:v>3</c:v>
                </c:pt>
                <c:pt idx="6">
                  <c:v>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0"/>
              <c:layout>
                <c:manualLayout>
                  <c:x val="6.7851414406532732E-3"/>
                  <c:y val="0.14550337457817791"/>
                </c:manualLayout>
              </c:layout>
              <c:tx>
                <c:rich>
                  <a:bodyPr/>
                  <a:lstStyle/>
                  <a:p>
                    <a:r>
                      <a:rPr lang="vi-VN" sz="1400"/>
                      <a:t>Rugăciune
</a:t>
                    </a:r>
                    <a:r>
                      <a:rPr lang="vi-VN" sz="1400" b="1"/>
                      <a:t>72%</a:t>
                    </a:r>
                  </a:p>
                </c:rich>
              </c:tx>
              <c:showLegendKey val="0"/>
              <c:showVal val="0"/>
              <c:showCatName val="1"/>
              <c:showSerName val="0"/>
              <c:showPercent val="1"/>
              <c:showBubbleSize val="0"/>
            </c:dLbl>
            <c:dLbl>
              <c:idx val="1"/>
              <c:layout>
                <c:manualLayout>
                  <c:x val="-3.8028579760863226E-2"/>
                  <c:y val="6.8303962004749533E-3"/>
                </c:manualLayout>
              </c:layout>
              <c:tx>
                <c:rich>
                  <a:bodyPr/>
                  <a:lstStyle/>
                  <a:p>
                    <a:r>
                      <a:rPr lang="en-US" sz="1400"/>
                      <a:t>Nevoia de a se apropia și de a vorbi </a:t>
                    </a:r>
                    <a:r>
                      <a:rPr lang="ro-RO" sz="1400"/>
                      <a:t>cu</a:t>
                    </a:r>
                    <a:r>
                      <a:rPr lang="en-US" sz="1400"/>
                      <a:t> Dumnezeu
</a:t>
                    </a:r>
                    <a:r>
                      <a:rPr lang="en-US" sz="1400" b="1"/>
                      <a:t>28%</a:t>
                    </a:r>
                  </a:p>
                </c:rich>
              </c:tx>
              <c:showLegendKey val="0"/>
              <c:showVal val="0"/>
              <c:showCatName val="1"/>
              <c:showSerName val="0"/>
              <c:showPercent val="1"/>
              <c:showBubbleSize val="0"/>
            </c:dLbl>
            <c:txPr>
              <a:bodyPr/>
              <a:lstStyle/>
              <a:p>
                <a:pPr>
                  <a:defRPr sz="1400">
                    <a:latin typeface="Georgia" pitchFamily="18" charset="0"/>
                  </a:defRPr>
                </a:pPr>
                <a:endParaRPr lang="en-US"/>
              </a:p>
            </c:txPr>
            <c:showLegendKey val="0"/>
            <c:showVal val="0"/>
            <c:showCatName val="1"/>
            <c:showSerName val="0"/>
            <c:showPercent val="1"/>
            <c:showBubbleSize val="0"/>
            <c:showLeaderLines val="1"/>
          </c:dLbls>
          <c:cat>
            <c:strRef>
              <c:f>Sheet1!$A$2:$A$3</c:f>
              <c:strCache>
                <c:ptCount val="2"/>
                <c:pt idx="0">
                  <c:v>Rugăciune</c:v>
                </c:pt>
                <c:pt idx="1">
                  <c:v>Nevoia de a se apropia și de a vorbi de Dumnezeu</c:v>
                </c:pt>
              </c:strCache>
            </c:strRef>
          </c:cat>
          <c:val>
            <c:numRef>
              <c:f>Sheet1!$B$2:$B$4</c:f>
              <c:numCache>
                <c:formatCode>General</c:formatCode>
                <c:ptCount val="3"/>
                <c:pt idx="0">
                  <c:v>8.2000000000000011</c:v>
                </c:pt>
                <c:pt idx="1">
                  <c:v>3.2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2268518518518547"/>
          <c:y val="0.13503869011192318"/>
          <c:w val="0.84259259259259434"/>
          <c:h val="0.81627840561380804"/>
        </c:manualLayout>
      </c:layout>
      <c:pie3DChart>
        <c:varyColors val="1"/>
        <c:ser>
          <c:idx val="0"/>
          <c:order val="0"/>
          <c:tx>
            <c:strRef>
              <c:f>Sheet1!$B$1</c:f>
              <c:strCache>
                <c:ptCount val="1"/>
                <c:pt idx="0">
                  <c:v>Sales</c:v>
                </c:pt>
              </c:strCache>
            </c:strRef>
          </c:tx>
          <c:dLbls>
            <c:dLbl>
              <c:idx val="0"/>
              <c:layout>
                <c:manualLayout>
                  <c:x val="-3.6898148148148145E-2"/>
                  <c:y val="-0.47302462839813431"/>
                </c:manualLayout>
              </c:layout>
              <c:tx>
                <c:rich>
                  <a:bodyPr/>
                  <a:lstStyle/>
                  <a:p>
                    <a:r>
                      <a:rPr lang="en-US" sz="1400"/>
                      <a:t>Participarea la slujbele Sf. Liturghii 
</a:t>
                    </a:r>
                    <a:r>
                      <a:rPr lang="en-US" sz="1400" b="1"/>
                      <a:t>59%</a:t>
                    </a:r>
                  </a:p>
                </c:rich>
              </c:tx>
              <c:showLegendKey val="0"/>
              <c:showVal val="0"/>
              <c:showCatName val="1"/>
              <c:showSerName val="0"/>
              <c:showPercent val="1"/>
              <c:showBubbleSize val="0"/>
            </c:dLbl>
            <c:dLbl>
              <c:idx val="1"/>
              <c:layout>
                <c:manualLayout>
                  <c:x val="7.5792778506853439E-2"/>
                  <c:y val="0.26351162063291311"/>
                </c:manualLayout>
              </c:layout>
              <c:tx>
                <c:rich>
                  <a:bodyPr/>
                  <a:lstStyle/>
                  <a:p>
                    <a:r>
                      <a:rPr lang="en-US" sz="1400"/>
                      <a:t>Citirea Psaltirii
</a:t>
                    </a:r>
                    <a:r>
                      <a:rPr lang="en-US" sz="1400" b="1"/>
                      <a:t>23%</a:t>
                    </a:r>
                  </a:p>
                </c:rich>
              </c:tx>
              <c:showLegendKey val="0"/>
              <c:showVal val="0"/>
              <c:showCatName val="1"/>
              <c:showSerName val="0"/>
              <c:showPercent val="1"/>
              <c:showBubbleSize val="0"/>
            </c:dLbl>
            <c:dLbl>
              <c:idx val="2"/>
              <c:layout>
                <c:manualLayout>
                  <c:x val="-6.9416375036453967E-2"/>
                  <c:y val="1.2136863721050412E-2"/>
                </c:manualLayout>
              </c:layout>
              <c:tx>
                <c:rich>
                  <a:bodyPr/>
                  <a:lstStyle/>
                  <a:p>
                    <a:r>
                      <a:rPr lang="vi-VN" sz="1400"/>
                      <a:t>Participarea la rugăciunile de seară
</a:t>
                    </a:r>
                    <a:r>
                      <a:rPr lang="vi-VN" sz="1400" b="1"/>
                      <a:t>10%</a:t>
                    </a:r>
                  </a:p>
                </c:rich>
              </c:tx>
              <c:showLegendKey val="0"/>
              <c:showVal val="0"/>
              <c:showCatName val="1"/>
              <c:showSerName val="0"/>
              <c:showPercent val="1"/>
              <c:showBubbleSize val="0"/>
            </c:dLbl>
            <c:dLbl>
              <c:idx val="3"/>
              <c:layout>
                <c:manualLayout>
                  <c:x val="-5.4743547681539804E-3"/>
                  <c:y val="1.5645231846019281E-2"/>
                </c:manualLayout>
              </c:layout>
              <c:tx>
                <c:rich>
                  <a:bodyPr/>
                  <a:lstStyle/>
                  <a:p>
                    <a:r>
                      <a:rPr lang="en-US" sz="1400"/>
                      <a:t>Participarea la privegheri
</a:t>
                    </a:r>
                    <a:r>
                      <a:rPr lang="en-US" sz="1400" b="1"/>
                      <a:t>8%</a:t>
                    </a:r>
                  </a:p>
                </c:rich>
              </c:tx>
              <c:showLegendKey val="0"/>
              <c:showVal val="0"/>
              <c:showCatName val="1"/>
              <c:showSerName val="0"/>
              <c:showPercent val="1"/>
              <c:showBubbleSize val="0"/>
            </c:dLbl>
            <c:txPr>
              <a:bodyPr/>
              <a:lstStyle/>
              <a:p>
                <a:pPr>
                  <a:defRPr sz="1400">
                    <a:latin typeface="Georgia" pitchFamily="18" charset="0"/>
                  </a:defRPr>
                </a:pPr>
                <a:endParaRPr lang="en-US"/>
              </a:p>
            </c:txPr>
            <c:showLegendKey val="0"/>
            <c:showVal val="0"/>
            <c:showCatName val="1"/>
            <c:showSerName val="0"/>
            <c:showPercent val="1"/>
            <c:showBubbleSize val="0"/>
            <c:showLeaderLines val="1"/>
          </c:dLbls>
          <c:cat>
            <c:strRef>
              <c:f>Sheet1!$A$2:$A$5</c:f>
              <c:strCache>
                <c:ptCount val="4"/>
                <c:pt idx="0">
                  <c:v>Participarea la slujbele Sf. Liturghii </c:v>
                </c:pt>
                <c:pt idx="1">
                  <c:v>Citirea Psaltirii</c:v>
                </c:pt>
                <c:pt idx="2">
                  <c:v>Participarea la rugăciunile de seară</c:v>
                </c:pt>
                <c:pt idx="3">
                  <c:v>Participarea la privegheri</c:v>
                </c:pt>
              </c:strCache>
            </c:strRef>
          </c:cat>
          <c:val>
            <c:numRef>
              <c:f>Sheet1!$B$2:$B$5</c:f>
              <c:numCache>
                <c:formatCode>General</c:formatCode>
                <c:ptCount val="4"/>
                <c:pt idx="0">
                  <c:v>8.2000000000000011</c:v>
                </c:pt>
                <c:pt idx="1">
                  <c:v>3.2</c:v>
                </c:pt>
                <c:pt idx="2">
                  <c:v>1.4</c:v>
                </c:pt>
                <c:pt idx="3">
                  <c:v>1.2</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796296296296327E-2"/>
          <c:y val="0.10681003243174664"/>
          <c:w val="0.80092592592592549"/>
          <c:h val="0.7622107508464766"/>
        </c:manualLayout>
      </c:layout>
      <c:pie3DChart>
        <c:varyColors val="1"/>
        <c:ser>
          <c:idx val="0"/>
          <c:order val="0"/>
          <c:tx>
            <c:strRef>
              <c:f>Sheet1!$B$1</c:f>
              <c:strCache>
                <c:ptCount val="1"/>
                <c:pt idx="0">
                  <c:v>Sales</c:v>
                </c:pt>
              </c:strCache>
            </c:strRef>
          </c:tx>
          <c:dLbls>
            <c:dLbl>
              <c:idx val="0"/>
              <c:tx>
                <c:rich>
                  <a:bodyPr/>
                  <a:lstStyle/>
                  <a:p>
                    <a:pPr>
                      <a:defRPr sz="1400">
                        <a:latin typeface="Georgia" pitchFamily="18" charset="0"/>
                      </a:defRPr>
                    </a:pPr>
                    <a:r>
                      <a:rPr lang="vi-VN" sz="1400"/>
                      <a:t>Rugăciunea de noapte și a inimii
</a:t>
                    </a:r>
                    <a:r>
                      <a:rPr lang="vi-VN" sz="1400" b="1"/>
                      <a:t>5%</a:t>
                    </a:r>
                  </a:p>
                </c:rich>
              </c:tx>
              <c:spPr/>
              <c:showLegendKey val="0"/>
              <c:showVal val="0"/>
              <c:showCatName val="1"/>
              <c:showSerName val="0"/>
              <c:showPercent val="1"/>
              <c:showBubbleSize val="0"/>
            </c:dLbl>
            <c:dLbl>
              <c:idx val="1"/>
              <c:layout>
                <c:manualLayout>
                  <c:x val="0.42042742053076698"/>
                  <c:y val="-1.3695871097683865E-3"/>
                </c:manualLayout>
              </c:layout>
              <c:tx>
                <c:rich>
                  <a:bodyPr/>
                  <a:lstStyle/>
                  <a:p>
                    <a:pPr>
                      <a:defRPr sz="1400">
                        <a:latin typeface="Georgia" pitchFamily="18" charset="0"/>
                      </a:defRPr>
                    </a:pPr>
                    <a:r>
                      <a:rPr lang="vi-VN" sz="1400"/>
                      <a:t>Rugăciune</a:t>
                    </a:r>
                    <a:r>
                      <a:rPr lang="ro-RO" sz="1400">
                        <a:latin typeface="Georgia" pitchFamily="18" charset="0"/>
                      </a:rPr>
                      <a:t>a</a:t>
                    </a:r>
                    <a:r>
                      <a:rPr lang="vi-VN" sz="1400"/>
                      <a:t> în grup și trăirea</a:t>
                    </a:r>
                    <a:r>
                      <a:rPr lang="ro-RO" sz="1400">
                        <a:latin typeface="Georgia" pitchFamily="18" charset="0"/>
                      </a:rPr>
                      <a:t> ei</a:t>
                    </a:r>
                    <a:r>
                      <a:rPr lang="vi-VN" sz="1400"/>
                      <a:t> </a:t>
                    </a:r>
                    <a:r>
                      <a:rPr lang="ro-RO" sz="1400">
                        <a:latin typeface="Georgia" pitchFamily="18" charset="0"/>
                      </a:rPr>
                      <a:t>în</a:t>
                    </a:r>
                    <a:r>
                      <a:rPr lang="ro-RO" sz="1400" baseline="0">
                        <a:latin typeface="Georgia" pitchFamily="18" charset="0"/>
                      </a:rPr>
                      <a:t> profunzime</a:t>
                    </a:r>
                    <a:r>
                      <a:rPr lang="vi-VN" sz="1400"/>
                      <a:t>
</a:t>
                    </a:r>
                    <a:r>
                      <a:rPr lang="vi-VN" sz="1400" b="1"/>
                      <a:t>90%</a:t>
                    </a:r>
                  </a:p>
                </c:rich>
              </c:tx>
              <c:spPr/>
              <c:showLegendKey val="0"/>
              <c:showVal val="0"/>
              <c:showCatName val="1"/>
              <c:showSerName val="0"/>
              <c:showPercent val="1"/>
              <c:showBubbleSize val="0"/>
            </c:dLbl>
            <c:dLbl>
              <c:idx val="2"/>
              <c:tx>
                <c:rich>
                  <a:bodyPr/>
                  <a:lstStyle/>
                  <a:p>
                    <a:pPr>
                      <a:defRPr sz="1400">
                        <a:latin typeface="Georgia" pitchFamily="18" charset="0"/>
                      </a:defRPr>
                    </a:pPr>
                    <a:r>
                      <a:rPr lang="vi-VN" sz="1400"/>
                      <a:t>Rugăciune individuală
</a:t>
                    </a:r>
                    <a:r>
                      <a:rPr lang="vi-VN" sz="1400" b="1"/>
                      <a:t>5%</a:t>
                    </a:r>
                  </a:p>
                </c:rich>
              </c:tx>
              <c:spPr/>
              <c:showLegendKey val="0"/>
              <c:showVal val="0"/>
              <c:showCatName val="1"/>
              <c:showSerName val="0"/>
              <c:showPercent val="1"/>
              <c:showBubbleSize val="0"/>
            </c:dLbl>
            <c:txPr>
              <a:bodyPr/>
              <a:lstStyle/>
              <a:p>
                <a:pPr>
                  <a:defRPr sz="1400"/>
                </a:pPr>
                <a:endParaRPr lang="en-US"/>
              </a:p>
            </c:txPr>
            <c:showLegendKey val="0"/>
            <c:showVal val="0"/>
            <c:showCatName val="1"/>
            <c:showSerName val="0"/>
            <c:showPercent val="1"/>
            <c:showBubbleSize val="0"/>
            <c:showLeaderLines val="1"/>
          </c:dLbls>
          <c:cat>
            <c:strRef>
              <c:f>Sheet1!$A$2:$A$5</c:f>
              <c:strCache>
                <c:ptCount val="3"/>
                <c:pt idx="0">
                  <c:v>Rugăciunea de noapte și a inimii</c:v>
                </c:pt>
                <c:pt idx="1">
                  <c:v>Rugăciune în grup și trăirea mai profundă a ei</c:v>
                </c:pt>
                <c:pt idx="2">
                  <c:v>Rugăciune individuală</c:v>
                </c:pt>
              </c:strCache>
            </c:strRef>
          </c:cat>
          <c:val>
            <c:numRef>
              <c:f>Sheet1!$B$2:$B$5</c:f>
              <c:numCache>
                <c:formatCode>General</c:formatCode>
                <c:ptCount val="4"/>
                <c:pt idx="0">
                  <c:v>1</c:v>
                </c:pt>
                <c:pt idx="1">
                  <c:v>18</c:v>
                </c:pt>
                <c:pt idx="2">
                  <c:v>1</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94B512-E7A5-469B-A888-8E434D6E22FE}" type="datetimeFigureOut">
              <a:rPr lang="en-US" smtClean="0"/>
              <a:pPr/>
              <a:t>9/6/2022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20CD4-8726-419B-84F5-A069E872AFBF}" type="slidenum">
              <a:rPr lang="en-US" smtClean="0"/>
              <a:pPr/>
              <a:t>‹#›</a:t>
            </a:fld>
            <a:endParaRPr lang="en-US"/>
          </a:p>
        </p:txBody>
      </p:sp>
    </p:spTree>
    <p:extLst>
      <p:ext uri="{BB962C8B-B14F-4D97-AF65-F5344CB8AC3E}">
        <p14:creationId xmlns:p14="http://schemas.microsoft.com/office/powerpoint/2010/main" val="5688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520CD4-8726-419B-84F5-A069E872AFBF}"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354343B-22DE-4FB3-BBB0-EC10933209DA}" type="datetimeFigureOut">
              <a:rPr lang="en-US" smtClean="0"/>
              <a:pPr/>
              <a:t>9/6/2022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717E322-B968-4465-A269-21E08618413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54343B-22DE-4FB3-BBB0-EC10933209DA}"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7E322-B968-4465-A269-21E0861841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54343B-22DE-4FB3-BBB0-EC10933209DA}"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7E322-B968-4465-A269-21E0861841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354343B-22DE-4FB3-BBB0-EC10933209DA}"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7E322-B968-4465-A269-21E08618413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54343B-22DE-4FB3-BBB0-EC10933209DA}" type="datetimeFigureOut">
              <a:rPr lang="en-US" smtClean="0"/>
              <a:pPr/>
              <a:t>9/6/2022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717E322-B968-4465-A269-21E0861841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354343B-22DE-4FB3-BBB0-EC10933209DA}"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7E322-B968-4465-A269-21E08618413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354343B-22DE-4FB3-BBB0-EC10933209DA}" type="datetimeFigureOut">
              <a:rPr lang="en-US" smtClean="0"/>
              <a:pPr/>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7E322-B968-4465-A269-21E08618413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54343B-22DE-4FB3-BBB0-EC10933209DA}" type="datetimeFigureOut">
              <a:rPr lang="en-US" smtClean="0"/>
              <a:pPr/>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7E322-B968-4465-A269-21E0861841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4343B-22DE-4FB3-BBB0-EC10933209DA}" type="datetimeFigureOut">
              <a:rPr lang="en-US" smtClean="0"/>
              <a:pPr/>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7E322-B968-4465-A269-21E0861841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54343B-22DE-4FB3-BBB0-EC10933209DA}"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7E322-B968-4465-A269-21E08618413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54343B-22DE-4FB3-BBB0-EC10933209DA}" type="datetimeFigureOut">
              <a:rPr lang="en-US" smtClean="0"/>
              <a:pPr/>
              <a:t>9/6/2022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717E322-B968-4465-A269-21E08618413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354343B-22DE-4FB3-BBB0-EC10933209DA}" type="datetimeFigureOut">
              <a:rPr lang="en-US" smtClean="0"/>
              <a:pPr/>
              <a:t>9/6/2022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717E322-B968-4465-A269-21E0861841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main.components.ro/uploads/12c6a09675620f589055800ba6ceceee/2016/09/Metode_si_tehnici_folosite_de_asistentul_social.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00162" y="3202828"/>
            <a:ext cx="6400800" cy="2512188"/>
          </a:xfrm>
        </p:spPr>
        <p:txBody>
          <a:bodyPr>
            <a:normAutofit fontScale="77500" lnSpcReduction="20000"/>
          </a:bodyPr>
          <a:lstStyle/>
          <a:p>
            <a:r>
              <a:rPr lang="ro-RO" i="1" dirty="0" smtClean="0">
                <a:latin typeface="Berlin Sans FB Demi" pitchFamily="34" charset="0"/>
              </a:rPr>
              <a:t> </a:t>
            </a:r>
            <a:r>
              <a:rPr lang="ro-RO" dirty="0" smtClean="0">
                <a:latin typeface="Berlin Sans FB Demi" pitchFamily="34" charset="0"/>
              </a:rPr>
              <a:t>                                                  </a:t>
            </a:r>
          </a:p>
          <a:p>
            <a:r>
              <a:rPr lang="ro-RO" dirty="0" smtClean="0">
                <a:latin typeface="Berlin Sans FB Demi" pitchFamily="34" charset="0"/>
              </a:rPr>
              <a:t>		</a:t>
            </a:r>
            <a:r>
              <a:rPr lang="ro-RO" dirty="0" smtClean="0">
                <a:latin typeface="Arial Black" pitchFamily="34" charset="0"/>
              </a:rPr>
              <a:t>Pr</a:t>
            </a:r>
            <a:r>
              <a:rPr lang="ro-RO" dirty="0" smtClean="0">
                <a:latin typeface="Arial Black" pitchFamily="34" charset="0"/>
              </a:rPr>
              <a:t>. Lect. </a:t>
            </a:r>
            <a:r>
              <a:rPr lang="ro-RO" dirty="0" smtClean="0">
                <a:latin typeface="Arial Black" pitchFamily="34" charset="0"/>
              </a:rPr>
              <a:t>Univ. Dr</a:t>
            </a:r>
            <a:r>
              <a:rPr lang="ro-RO" dirty="0" smtClean="0">
                <a:latin typeface="Arial Black" pitchFamily="34" charset="0"/>
              </a:rPr>
              <a:t>. Ilarion Mâță</a:t>
            </a:r>
          </a:p>
          <a:p>
            <a:endParaRPr lang="ro-RO" dirty="0" smtClean="0">
              <a:latin typeface="Arial Black" pitchFamily="34" charset="0"/>
            </a:endParaRPr>
          </a:p>
          <a:p>
            <a:endParaRPr lang="ro-RO" dirty="0" smtClean="0">
              <a:latin typeface="Arial Black" pitchFamily="34" charset="0"/>
            </a:endParaRPr>
          </a:p>
          <a:p>
            <a:r>
              <a:rPr lang="ro-RO" dirty="0" smtClean="0">
                <a:latin typeface="Arial" pitchFamily="34" charset="0"/>
                <a:cs typeface="Arial" pitchFamily="34" charset="0"/>
              </a:rPr>
              <a:t>Facultatea de Teologie Ortodoxă </a:t>
            </a:r>
            <a:r>
              <a:rPr lang="en-US" dirty="0" smtClean="0">
                <a:latin typeface="Arial" pitchFamily="34" charset="0"/>
                <a:cs typeface="Arial" pitchFamily="34" charset="0"/>
              </a:rPr>
              <a:t>din </a:t>
            </a:r>
            <a:r>
              <a:rPr lang="en-US" dirty="0" err="1" smtClean="0">
                <a:latin typeface="Arial" pitchFamily="34" charset="0"/>
                <a:cs typeface="Arial" pitchFamily="34" charset="0"/>
              </a:rPr>
              <a:t>Ia</a:t>
            </a:r>
            <a:r>
              <a:rPr lang="ro-RO" dirty="0" smtClean="0">
                <a:latin typeface="Arial" pitchFamily="34" charset="0"/>
                <a:cs typeface="Arial" pitchFamily="34" charset="0"/>
              </a:rPr>
              <a:t>și– Specializarea Asistență socială</a:t>
            </a:r>
          </a:p>
          <a:p>
            <a:r>
              <a:rPr lang="ro-RO" dirty="0" smtClean="0">
                <a:latin typeface="Arial" pitchFamily="34" charset="0"/>
                <a:cs typeface="Arial" pitchFamily="34" charset="0"/>
              </a:rPr>
              <a:t>Complexul rezidențial de servicii medico-sociale pentru persoane vârstnice Hârja, jud. Bacău</a:t>
            </a:r>
          </a:p>
          <a:p>
            <a:endParaRPr lang="en-US" dirty="0"/>
          </a:p>
        </p:txBody>
      </p:sp>
      <p:sp>
        <p:nvSpPr>
          <p:cNvPr id="2" name="Title 1"/>
          <p:cNvSpPr>
            <a:spLocks noGrp="1"/>
          </p:cNvSpPr>
          <p:nvPr>
            <p:ph type="ctrTitle"/>
          </p:nvPr>
        </p:nvSpPr>
        <p:spPr>
          <a:xfrm>
            <a:off x="428596" y="2285992"/>
            <a:ext cx="8229600" cy="1071570"/>
          </a:xfrm>
        </p:spPr>
        <p:txBody>
          <a:bodyPr>
            <a:noAutofit/>
          </a:bodyPr>
          <a:lstStyle/>
          <a:p>
            <a:r>
              <a:rPr lang="ro-RO" sz="3200" b="1" dirty="0" smtClean="0">
                <a:solidFill>
                  <a:schemeClr val="tx1"/>
                </a:solidFill>
              </a:rPr>
              <a:t/>
            </a:r>
            <a:br>
              <a:rPr lang="ro-RO" sz="3200" b="1" dirty="0" smtClean="0">
                <a:solidFill>
                  <a:schemeClr val="tx1"/>
                </a:solidFill>
              </a:rPr>
            </a:br>
            <a:r>
              <a:rPr sz="3200" b="1" dirty="0" smtClean="0"/>
              <a:t/>
            </a:r>
            <a:br>
              <a:rPr sz="3200" b="1" dirty="0" smtClean="0"/>
            </a:br>
            <a:endParaRPr lang="en-US" sz="3200" b="1" dirty="0">
              <a:solidFill>
                <a:schemeClr val="tx1"/>
              </a:solidFill>
              <a:latin typeface="Arial Black" pitchFamily="34" charset="0"/>
            </a:endParaRPr>
          </a:p>
        </p:txBody>
      </p:sp>
      <p:pic>
        <p:nvPicPr>
          <p:cNvPr id="7" name="Picture 6" descr="logo_epr_alb-removebg-preview.png"/>
          <p:cNvPicPr>
            <a:picLocks noChangeAspect="1"/>
          </p:cNvPicPr>
          <p:nvPr/>
        </p:nvPicPr>
        <p:blipFill>
          <a:blip r:embed="rId2" cstate="print"/>
          <a:stretch>
            <a:fillRect/>
          </a:stretch>
        </p:blipFill>
        <p:spPr>
          <a:xfrm>
            <a:off x="7643834" y="142852"/>
            <a:ext cx="3902788" cy="1000132"/>
          </a:xfrm>
          <a:prstGeom prst="rect">
            <a:avLst/>
          </a:prstGeom>
        </p:spPr>
      </p:pic>
      <p:sp>
        <p:nvSpPr>
          <p:cNvPr id="8" name="TextBox 7"/>
          <p:cNvSpPr txBox="1"/>
          <p:nvPr/>
        </p:nvSpPr>
        <p:spPr>
          <a:xfrm>
            <a:off x="755576" y="4154"/>
            <a:ext cx="6576286" cy="1200329"/>
          </a:xfrm>
          <a:prstGeom prst="rect">
            <a:avLst/>
          </a:prstGeom>
          <a:noFill/>
        </p:spPr>
        <p:txBody>
          <a:bodyPr wrap="square" rtlCol="0">
            <a:spAutoFit/>
          </a:bodyPr>
          <a:lstStyle/>
          <a:p>
            <a:pPr algn="ctr"/>
            <a:r>
              <a:rPr lang="ro-RO" sz="2400" b="1" dirty="0" smtClean="0"/>
              <a:t>Conferința „Rolul Spitalelor Municipale, Orășenești, Mono-specialitate în imbunătățirea calității actului medicalprezent și perpective</a:t>
            </a:r>
            <a:endParaRPr lang="en-US" sz="2400" b="1" dirty="0"/>
          </a:p>
        </p:txBody>
      </p:sp>
      <p:sp>
        <p:nvSpPr>
          <p:cNvPr id="9" name="TextBox 8"/>
          <p:cNvSpPr txBox="1"/>
          <p:nvPr/>
        </p:nvSpPr>
        <p:spPr>
          <a:xfrm>
            <a:off x="2714612" y="5715016"/>
            <a:ext cx="3857652" cy="646331"/>
          </a:xfrm>
          <a:prstGeom prst="rect">
            <a:avLst/>
          </a:prstGeom>
          <a:noFill/>
        </p:spPr>
        <p:txBody>
          <a:bodyPr wrap="square" rtlCol="0">
            <a:spAutoFit/>
          </a:bodyPr>
          <a:lstStyle/>
          <a:p>
            <a:pPr algn="ctr"/>
            <a:r>
              <a:rPr lang="ro-RO" dirty="0" smtClean="0"/>
              <a:t>Casa de Cultură „Elisabeta Bostan”, Buhuși</a:t>
            </a:r>
            <a:endParaRPr lang="ro-RO" dirty="0" smtClean="0"/>
          </a:p>
          <a:p>
            <a:pPr algn="ctr"/>
            <a:r>
              <a:rPr lang="ro-RO" dirty="0" smtClean="0"/>
              <a:t>02 septembrie 2022</a:t>
            </a:r>
            <a:endParaRPr lang="en-US" dirty="0"/>
          </a:p>
        </p:txBody>
      </p:sp>
      <p:sp>
        <p:nvSpPr>
          <p:cNvPr id="10" name="Rectangle 9"/>
          <p:cNvSpPr/>
          <p:nvPr/>
        </p:nvSpPr>
        <p:spPr>
          <a:xfrm>
            <a:off x="500034" y="1571612"/>
            <a:ext cx="8001056" cy="1631216"/>
          </a:xfrm>
          <a:prstGeom prst="rect">
            <a:avLst/>
          </a:prstGeom>
        </p:spPr>
        <p:txBody>
          <a:bodyPr wrap="square">
            <a:spAutoFit/>
          </a:bodyPr>
          <a:lstStyle/>
          <a:p>
            <a:pPr algn="ctr"/>
            <a:r>
              <a:rPr lang="en-US" sz="3200" b="1" dirty="0" smtClean="0"/>
              <a:t>ROLUL R</a:t>
            </a:r>
            <a:r>
              <a:rPr lang="ro-RO" sz="3200" b="1" dirty="0" smtClean="0"/>
              <a:t>UGĂCIUNII ÎN ASISTENȚA SOCIALĂ A PACIENȚILOR SPITALIZAȚI</a:t>
            </a:r>
            <a:endParaRPr lang="ro-RO" sz="3200" b="1" dirty="0" smtClean="0"/>
          </a:p>
          <a:p>
            <a:endParaRPr lang="ro-RO" b="1" dirty="0" smtClean="0"/>
          </a:p>
          <a:p>
            <a:endParaRPr lang="ro-RO"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85720" y="642918"/>
            <a:ext cx="8572560" cy="5632311"/>
          </a:xfrm>
          <a:prstGeom prst="rect">
            <a:avLst/>
          </a:prstGeom>
          <a:solidFill>
            <a:srgbClr val="FEFEFE"/>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2400" b="1"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3. Studiu de cercetare privind Rolul rugăciunii în depășirea momentelor de criză, provocate de pandemie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400" b="1" i="1"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a. 72 de zile carantină la Complexul medico-social rezidențial pentru persoane vârstnice de</a:t>
            </a:r>
            <a:r>
              <a:rPr kumimoji="0" lang="ro-RO" sz="2400" b="1" i="1" u="none" strike="noStrike" cap="none" normalizeH="0" dirty="0" smtClean="0">
                <a:ln>
                  <a:noFill/>
                </a:ln>
                <a:solidFill>
                  <a:srgbClr val="0A0A0A"/>
                </a:solidFill>
                <a:effectLst/>
                <a:latin typeface="Bodoni MT" pitchFamily="18" charset="0"/>
                <a:ea typeface="Times New Roman" pitchFamily="18" charset="0"/>
                <a:cs typeface="Times New Roman" pitchFamily="18" charset="0"/>
              </a:rPr>
              <a:t> la Hârja</a:t>
            </a:r>
            <a:endParaRPr kumimoji="0" lang="en-US" sz="2400" b="1" i="1"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In perioada martie-mai 2020, angajații instituției s-au carantinat alături de cei 105 beneficiari, cu scopul limitării răspândirii pandemiei.</a:t>
            </a:r>
            <a:r>
              <a:rPr lang="ro-RO" sz="2400" dirty="0" smtClean="0">
                <a:latin typeface="Bodoni MT" pitchFamily="18" charset="0"/>
                <a:ea typeface="Times New Roman" pitchFamily="18" charset="0"/>
                <a:cs typeface="Arial" pitchFamily="34" charset="0"/>
              </a:rPr>
              <a:t> </a:t>
            </a:r>
            <a:r>
              <a:rPr kumimoji="0" lang="ro-RO"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A fost o experiență unică, o șansă de a ne uni forțele pentru o cauză comună și o perioadă în care ne-am cunocut mai bine, prin efort propriu, rugăciune comună și solidaritate profesională.</a:t>
            </a:r>
            <a:r>
              <a:rPr lang="ro-RO" sz="2400" dirty="0" smtClean="0">
                <a:latin typeface="Bodoni MT" pitchFamily="18" charset="0"/>
                <a:ea typeface="Times New Roman" pitchFamily="18" charset="0"/>
                <a:cs typeface="Arial" pitchFamily="34" charset="0"/>
              </a:rPr>
              <a:t> </a:t>
            </a:r>
            <a:r>
              <a:rPr kumimoji="0" lang="ro-RO"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Am reușit cu toții să ieșim din confortul propriu, indiferent de funcția pe care o aveam. În calitate de coordonator al instituției, am avut șansa să implinesc obligațiile celorlați colegi (curățenie, prepararea hranei, îngrijirea și asistarea vârstnicilor). Ne-am susținut foarte mult unii pe alții.</a:t>
            </a:r>
            <a:endParaRPr kumimoji="0" lang="ro-RO" sz="2400" b="0" i="0" u="none" strike="noStrike" cap="none" normalizeH="0" baseline="0" dirty="0" smtClean="0">
              <a:ln>
                <a:noFill/>
              </a:ln>
              <a:solidFill>
                <a:schemeClr val="tx1"/>
              </a:solidFill>
              <a:effectLst/>
              <a:latin typeface="Bodoni MT" pitchFamily="18"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c476ef3-43d6-4c1e-89fd-7e0578e4b378.jpg"/>
          <p:cNvPicPr>
            <a:picLocks noChangeAspect="1"/>
          </p:cNvPicPr>
          <p:nvPr/>
        </p:nvPicPr>
        <p:blipFill>
          <a:blip r:embed="rId2" cstate="print"/>
          <a:stretch>
            <a:fillRect/>
          </a:stretch>
        </p:blipFill>
        <p:spPr>
          <a:xfrm>
            <a:off x="357158" y="857232"/>
            <a:ext cx="8501122" cy="5143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5ca56e-8141-4880-8f66-ba1f8cd1a72d.jpg"/>
          <p:cNvPicPr>
            <a:picLocks noChangeAspect="1"/>
          </p:cNvPicPr>
          <p:nvPr/>
        </p:nvPicPr>
        <p:blipFill>
          <a:blip r:embed="rId2" cstate="print"/>
          <a:stretch>
            <a:fillRect/>
          </a:stretch>
        </p:blipFill>
        <p:spPr>
          <a:xfrm>
            <a:off x="0" y="1214422"/>
            <a:ext cx="6095978" cy="4571984"/>
          </a:xfrm>
          <a:prstGeom prst="rect">
            <a:avLst/>
          </a:prstGeom>
          <a:ln>
            <a:noFill/>
          </a:ln>
          <a:effectLst>
            <a:softEdge rad="112500"/>
          </a:effectLst>
        </p:spPr>
      </p:pic>
      <p:pic>
        <p:nvPicPr>
          <p:cNvPr id="3" name="Picture 2" descr="3f2f725c-ddc5-4902-be77-feaf5b4e5db9.jpg"/>
          <p:cNvPicPr>
            <a:picLocks noChangeAspect="1"/>
          </p:cNvPicPr>
          <p:nvPr/>
        </p:nvPicPr>
        <p:blipFill>
          <a:blip r:embed="rId3" cstate="print"/>
          <a:stretch>
            <a:fillRect/>
          </a:stretch>
        </p:blipFill>
        <p:spPr>
          <a:xfrm>
            <a:off x="4857756" y="500042"/>
            <a:ext cx="4286244" cy="57149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b049ec6-b585-453e-b8d3-1626ad6be6e5.jpg"/>
          <p:cNvPicPr>
            <a:picLocks noChangeAspect="1"/>
          </p:cNvPicPr>
          <p:nvPr/>
        </p:nvPicPr>
        <p:blipFill>
          <a:blip r:embed="rId2" cstate="print"/>
          <a:stretch>
            <a:fillRect/>
          </a:stretch>
        </p:blipFill>
        <p:spPr>
          <a:xfrm>
            <a:off x="0" y="857250"/>
            <a:ext cx="9144000" cy="5143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3a670d2-c3ae-4452-9fb6-71e33776306a.jpg"/>
          <p:cNvPicPr>
            <a:picLocks noChangeAspect="1"/>
          </p:cNvPicPr>
          <p:nvPr/>
        </p:nvPicPr>
        <p:blipFill>
          <a:blip r:embed="rId2" cstate="print"/>
          <a:stretch>
            <a:fillRect/>
          </a:stretch>
        </p:blipFill>
        <p:spPr>
          <a:xfrm>
            <a:off x="214282" y="928670"/>
            <a:ext cx="4857752" cy="5143500"/>
          </a:xfrm>
          <a:prstGeom prst="rect">
            <a:avLst/>
          </a:prstGeom>
          <a:ln>
            <a:noFill/>
          </a:ln>
          <a:effectLst>
            <a:softEdge rad="112500"/>
          </a:effectLst>
        </p:spPr>
      </p:pic>
      <p:pic>
        <p:nvPicPr>
          <p:cNvPr id="3" name="Picture 2" descr="4a194d15-ee8c-4739-a7a6-dd43d1241bae.jpg"/>
          <p:cNvPicPr>
            <a:picLocks noChangeAspect="1"/>
          </p:cNvPicPr>
          <p:nvPr/>
        </p:nvPicPr>
        <p:blipFill>
          <a:blip r:embed="rId3" cstate="print"/>
          <a:stretch>
            <a:fillRect/>
          </a:stretch>
        </p:blipFill>
        <p:spPr>
          <a:xfrm>
            <a:off x="5072066" y="0"/>
            <a:ext cx="3857625"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61ee529-7a13-4228-ae59-0195a50442c2.jpg"/>
          <p:cNvPicPr>
            <a:picLocks noChangeAspect="1"/>
          </p:cNvPicPr>
          <p:nvPr/>
        </p:nvPicPr>
        <p:blipFill>
          <a:blip r:embed="rId2" cstate="print"/>
          <a:stretch>
            <a:fillRect/>
          </a:stretch>
        </p:blipFill>
        <p:spPr>
          <a:xfrm>
            <a:off x="5286380" y="-285776"/>
            <a:ext cx="3536163" cy="4714884"/>
          </a:xfrm>
          <a:prstGeom prst="rect">
            <a:avLst/>
          </a:prstGeom>
          <a:ln>
            <a:noFill/>
          </a:ln>
          <a:effectLst>
            <a:softEdge rad="112500"/>
          </a:effectLst>
        </p:spPr>
      </p:pic>
      <p:pic>
        <p:nvPicPr>
          <p:cNvPr id="4" name="Picture 3" descr="db0859ae-3944-48e7-9ef9-b2d745326c25.jpg"/>
          <p:cNvPicPr>
            <a:picLocks noChangeAspect="1"/>
          </p:cNvPicPr>
          <p:nvPr/>
        </p:nvPicPr>
        <p:blipFill>
          <a:blip r:embed="rId3" cstate="print"/>
          <a:stretch>
            <a:fillRect/>
          </a:stretch>
        </p:blipFill>
        <p:spPr>
          <a:xfrm>
            <a:off x="357158" y="-357214"/>
            <a:ext cx="3857634" cy="5143512"/>
          </a:xfrm>
          <a:prstGeom prst="rect">
            <a:avLst/>
          </a:prstGeom>
          <a:ln>
            <a:noFill/>
          </a:ln>
          <a:effectLst>
            <a:softEdge rad="112500"/>
          </a:effectLst>
        </p:spPr>
      </p:pic>
      <p:pic>
        <p:nvPicPr>
          <p:cNvPr id="2" name="Picture 1" descr="35830c91-26ae-4ab3-8fd7-5df091f15d68.jpg"/>
          <p:cNvPicPr>
            <a:picLocks noChangeAspect="1"/>
          </p:cNvPicPr>
          <p:nvPr/>
        </p:nvPicPr>
        <p:blipFill>
          <a:blip r:embed="rId4" cstate="print"/>
          <a:stretch>
            <a:fillRect/>
          </a:stretch>
        </p:blipFill>
        <p:spPr>
          <a:xfrm>
            <a:off x="1571604" y="4000504"/>
            <a:ext cx="5969010" cy="33575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3f935a9-6fb9-475f-b081-66de824d3178.jpg"/>
          <p:cNvPicPr>
            <a:picLocks noChangeAspect="1"/>
          </p:cNvPicPr>
          <p:nvPr/>
        </p:nvPicPr>
        <p:blipFill>
          <a:blip r:embed="rId2" cstate="print"/>
          <a:stretch>
            <a:fillRect/>
          </a:stretch>
        </p:blipFill>
        <p:spPr>
          <a:xfrm>
            <a:off x="0" y="0"/>
            <a:ext cx="6477013" cy="3643320"/>
          </a:xfrm>
          <a:prstGeom prst="rect">
            <a:avLst/>
          </a:prstGeom>
          <a:ln>
            <a:noFill/>
          </a:ln>
          <a:effectLst>
            <a:softEdge rad="112500"/>
          </a:effectLst>
        </p:spPr>
      </p:pic>
      <p:pic>
        <p:nvPicPr>
          <p:cNvPr id="3" name="Picture 2" descr="4739b986-464b-4084-9f7e-e0e5a3378592.jpg"/>
          <p:cNvPicPr>
            <a:picLocks noChangeAspect="1"/>
          </p:cNvPicPr>
          <p:nvPr/>
        </p:nvPicPr>
        <p:blipFill>
          <a:blip r:embed="rId3" cstate="print"/>
          <a:stretch>
            <a:fillRect/>
          </a:stretch>
        </p:blipFill>
        <p:spPr>
          <a:xfrm>
            <a:off x="2285952" y="3214686"/>
            <a:ext cx="6858048" cy="38576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57158" y="648283"/>
            <a:ext cx="828680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2400" b="1" i="1"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b. Apropierea și identificarea cu suferința vârstnilor rezidenți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    Pe tot parcursul zilelor de carantină, suferința vârstnicilor a devenit și suferința noastră. Oră de oră alături de oamenii aflați în grea</a:t>
            </a:r>
            <a:r>
              <a:rPr kumimoji="0" lang="ro-RO" sz="2400" b="0" i="0" u="none" strike="noStrike" cap="none" normalizeH="0" dirty="0" smtClean="0">
                <a:ln>
                  <a:noFill/>
                </a:ln>
                <a:solidFill>
                  <a:srgbClr val="0A0A0A"/>
                </a:solidFill>
                <a:effectLst/>
                <a:latin typeface="Bodoni MT" pitchFamily="18" charset="0"/>
                <a:ea typeface="Times New Roman" pitchFamily="18" charset="0"/>
                <a:cs typeface="Times New Roman" pitchFamily="18" charset="0"/>
              </a:rPr>
              <a:t> încercare</a:t>
            </a:r>
            <a:r>
              <a:rPr kumimoji="0" lang="ro-RO"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 oferindu-le suportul nostru emoțional, oferindu-le hrana de zi cu zi, spălându-i și bucurându-i cu prezența și dragostea noastră, am încercat să împlinim vocația și misiunea la care am fost chemați, de a sluji cu timp și fără timp celor aflați în mare dificultate.</a:t>
            </a:r>
          </a:p>
          <a:p>
            <a:pPr marL="0" marR="0" lvl="0" indent="0" algn="just" defTabSz="914400" rtl="0" eaLnBrk="0" fontAlgn="base" latinLnBrk="0" hangingPunct="0">
              <a:lnSpc>
                <a:spcPct val="100000"/>
              </a:lnSpc>
              <a:spcBef>
                <a:spcPct val="0"/>
              </a:spcBef>
              <a:spcAft>
                <a:spcPct val="0"/>
              </a:spcAft>
              <a:buClrTx/>
              <a:buSzTx/>
              <a:buFontTx/>
              <a:buNone/>
              <a:tabLst/>
            </a:pPr>
            <a:r>
              <a:rPr lang="ro-RO" sz="2400" dirty="0" smtClean="0">
                <a:solidFill>
                  <a:srgbClr val="0A0A0A"/>
                </a:solidFill>
                <a:latin typeface="Bodoni MT" pitchFamily="18" charset="0"/>
                <a:cs typeface="Times New Roman" pitchFamily="18" charset="0"/>
              </a:rPr>
              <a:t>Toate acestea s-au petrecut în condițiile în care familiile (un suport extrem de important în viața persoanelor vârstnice în stare paliativă) nu au avut accesul în instituția noastră, comunicarea fiind doar telefonică sau video.</a:t>
            </a:r>
            <a:endParaRPr kumimoji="0" lang="ro-RO" sz="2400" b="0" i="0" u="none" strike="noStrike" cap="none" normalizeH="0" baseline="0" dirty="0" smtClean="0">
              <a:ln>
                <a:noFill/>
              </a:ln>
              <a:solidFill>
                <a:schemeClr val="tx1"/>
              </a:solidFill>
              <a:effectLst/>
              <a:latin typeface="Bodoni MT" pitchFamily="18"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81322e-04a1-4319-a3a3-7395c4f1e070.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3be9d83-d643-4ead-af2d-1b0ee789a9a5.jpg"/>
          <p:cNvPicPr>
            <a:picLocks noChangeAspect="1"/>
          </p:cNvPicPr>
          <p:nvPr/>
        </p:nvPicPr>
        <p:blipFill>
          <a:blip r:embed="rId2" cstate="print"/>
          <a:stretch>
            <a:fillRect/>
          </a:stretch>
        </p:blipFill>
        <p:spPr>
          <a:xfrm>
            <a:off x="0" y="857250"/>
            <a:ext cx="9144000" cy="5143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CONTEXTUL </a:t>
            </a:r>
            <a:endParaRPr lang="en-US" dirty="0"/>
          </a:p>
        </p:txBody>
      </p:sp>
      <p:sp>
        <p:nvSpPr>
          <p:cNvPr id="3" name="Content Placeholder 2"/>
          <p:cNvSpPr>
            <a:spLocks noGrp="1"/>
          </p:cNvSpPr>
          <p:nvPr>
            <p:ph sz="quarter" idx="1"/>
          </p:nvPr>
        </p:nvSpPr>
        <p:spPr>
          <a:xfrm>
            <a:off x="500034" y="1447800"/>
            <a:ext cx="8286808" cy="4981596"/>
          </a:xfrm>
        </p:spPr>
        <p:txBody>
          <a:bodyPr>
            <a:normAutofit/>
          </a:bodyPr>
          <a:lstStyle/>
          <a:p>
            <a:r>
              <a:rPr lang="ro-RO" dirty="0" smtClean="0"/>
              <a:t>În contextul Anului omagial al rugăciunii în viața Bisericii și a creștinului și a Anului comemorativ dedicat sfinților isihaști Simeon Noul Teolog, Grigore Palama și Paisie de la Neamț, spiritualitatea  reprezintă o temă esențială pentru bunăstarea și vindecarea bio-psiho-socio-spirituală a pacientului. </a:t>
            </a:r>
            <a:endParaRPr lang="en-US" dirty="0" smtClean="0"/>
          </a:p>
          <a:p>
            <a:r>
              <a:rPr lang="ro-RO" dirty="0" smtClean="0"/>
              <a:t>Preocuparea sfinților isihaști pentru întâlnirea intimă a omului cu Dumnezeu prin rugăciune, este atât de evidentă, încât viața, opera și lucrarea lor socială, vine să confirme faptul că spiritualitatea în asistența socio-medicală este sine-qua-non, iar pacientul (omul aflat în suferință) are o aplecarea mai deosebită asupra vieții religioase și a comuniunii cu divinitatea.</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85720" y="702216"/>
            <a:ext cx="8586389"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2400" b="0" i="1"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c. </a:t>
            </a:r>
            <a:r>
              <a:rPr kumimoji="0" lang="ro-RO" sz="2400" b="1" i="1"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Rugăciunea comună și personală în perioada carantinării</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1"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     Unitatea dintre noi (angajații și rezidenții) a fost dată de Liturghia zilnică, privegherile de toată noaptea făcute la lumânare, practicarea „Rugăciunii lui Iisus”, lecturile filocalice și citirea Sf. Scripturi.</a:t>
            </a:r>
            <a:r>
              <a:rPr lang="ro-RO" sz="2400" dirty="0" smtClean="0">
                <a:latin typeface="Bodoni MT" pitchFamily="18" charset="0"/>
                <a:ea typeface="Times New Roman" pitchFamily="18" charset="0"/>
                <a:cs typeface="Arial" pitchFamily="34" charset="0"/>
              </a:rPr>
              <a:t> </a:t>
            </a:r>
            <a:r>
              <a:rPr kumimoji="0" lang="ro-RO"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Totodată, rezidenții au avut parte continuu de Taina Sf. Spovedanii si a Sf. Euharistii, consiliere spirituală</a:t>
            </a:r>
            <a:r>
              <a:rPr kumimoji="0" lang="ro-RO" sz="2400" b="0" i="0" u="none" strike="noStrike" cap="none" normalizeH="0" dirty="0" smtClean="0">
                <a:ln>
                  <a:noFill/>
                </a:ln>
                <a:solidFill>
                  <a:srgbClr val="0A0A0A"/>
                </a:solidFill>
                <a:effectLst/>
                <a:latin typeface="Bodoni MT" pitchFamily="18" charset="0"/>
                <a:ea typeface="Times New Roman" pitchFamily="18" charset="0"/>
                <a:cs typeface="Times New Roman" pitchFamily="18" charset="0"/>
              </a:rPr>
              <a:t> </a:t>
            </a:r>
            <a:r>
              <a:rPr kumimoji="0" lang="ro-RO"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și încurajare din partea echipei pluridisciplinare (preot-asistent</a:t>
            </a:r>
            <a:r>
              <a:rPr kumimoji="0" lang="ro-RO" sz="2400" b="0" i="0" u="none" strike="noStrike" cap="none" normalizeH="0" dirty="0" smtClean="0">
                <a:ln>
                  <a:noFill/>
                </a:ln>
                <a:solidFill>
                  <a:srgbClr val="0A0A0A"/>
                </a:solidFill>
                <a:effectLst/>
                <a:latin typeface="Bodoni MT" pitchFamily="18" charset="0"/>
                <a:ea typeface="Times New Roman" pitchFamily="18" charset="0"/>
                <a:cs typeface="Times New Roman" pitchFamily="18" charset="0"/>
              </a:rPr>
              <a:t> </a:t>
            </a:r>
            <a:r>
              <a:rPr kumimoji="0" lang="ro-RO"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social-psiholog-medic-asistent</a:t>
            </a:r>
            <a:r>
              <a:rPr kumimoji="0" lang="ro-RO" sz="2400" b="0" i="0" u="none" strike="noStrike" cap="none" normalizeH="0" dirty="0" smtClean="0">
                <a:ln>
                  <a:noFill/>
                </a:ln>
                <a:solidFill>
                  <a:srgbClr val="0A0A0A"/>
                </a:solidFill>
                <a:effectLst/>
                <a:latin typeface="Bodoni MT" pitchFamily="18" charset="0"/>
                <a:ea typeface="Times New Roman" pitchFamily="18" charset="0"/>
                <a:cs typeface="Times New Roman" pitchFamily="18" charset="0"/>
              </a:rPr>
              <a:t> </a:t>
            </a:r>
            <a:r>
              <a:rPr kumimoji="0" lang="ro-RO"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medical), care a reușit să contrabalanseze presiunea mediatică provocată de pandemie și lipsa întâlnirii lor cu familia pe tot parcursul stării de urgență și a stării de alertă națională.</a:t>
            </a:r>
            <a:endParaRPr kumimoji="0" lang="ro-RO" sz="2400" b="0" i="0" u="none" strike="noStrike" cap="none" normalizeH="0" baseline="0" dirty="0" smtClean="0">
              <a:ln>
                <a:noFill/>
              </a:ln>
              <a:solidFill>
                <a:schemeClr val="tx1"/>
              </a:solidFill>
              <a:effectLst/>
              <a:latin typeface="Bodoni MT" pitchFamily="18"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27da4a-e430-4213-bc4b-73e1cc46d01e.jpg"/>
          <p:cNvPicPr>
            <a:picLocks noChangeAspect="1"/>
          </p:cNvPicPr>
          <p:nvPr/>
        </p:nvPicPr>
        <p:blipFill>
          <a:blip r:embed="rId2" cstate="print"/>
          <a:stretch>
            <a:fillRect/>
          </a:stretch>
        </p:blipFill>
        <p:spPr>
          <a:xfrm>
            <a:off x="642910" y="0"/>
            <a:ext cx="3857625" cy="6858000"/>
          </a:xfrm>
          <a:prstGeom prst="rect">
            <a:avLst/>
          </a:prstGeom>
          <a:ln>
            <a:noFill/>
          </a:ln>
          <a:effectLst>
            <a:softEdge rad="112500"/>
          </a:effectLst>
        </p:spPr>
      </p:pic>
      <p:pic>
        <p:nvPicPr>
          <p:cNvPr id="3" name="Picture 2" descr="f74fa9ee-89f7-4605-8cb9-e044cfcf1bee.jpg"/>
          <p:cNvPicPr>
            <a:picLocks noChangeAspect="1"/>
          </p:cNvPicPr>
          <p:nvPr/>
        </p:nvPicPr>
        <p:blipFill>
          <a:blip r:embed="rId3" cstate="print"/>
          <a:stretch>
            <a:fillRect/>
          </a:stretch>
        </p:blipFill>
        <p:spPr>
          <a:xfrm>
            <a:off x="4643438" y="0"/>
            <a:ext cx="3857625"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2dbd426-12e9-40a9-9d52-0417cdd15a9a.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1dee57-b9f2-4f28-b944-fe4ee2e92350.jpg"/>
          <p:cNvPicPr>
            <a:picLocks noChangeAspect="1"/>
          </p:cNvPicPr>
          <p:nvPr/>
        </p:nvPicPr>
        <p:blipFill>
          <a:blip r:embed="rId2" cstate="print"/>
          <a:stretch>
            <a:fillRect/>
          </a:stretch>
        </p:blipFill>
        <p:spPr>
          <a:xfrm>
            <a:off x="0" y="857250"/>
            <a:ext cx="9144000" cy="5143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582bc3a-991a-4ed9-b011-0d8a4b3a0dda.jpg"/>
          <p:cNvPicPr>
            <a:picLocks noChangeAspect="1"/>
          </p:cNvPicPr>
          <p:nvPr/>
        </p:nvPicPr>
        <p:blipFill>
          <a:blip r:embed="rId2" cstate="print"/>
          <a:stretch>
            <a:fillRect/>
          </a:stretch>
        </p:blipFill>
        <p:spPr>
          <a:xfrm>
            <a:off x="285720" y="0"/>
            <a:ext cx="4214842" cy="6858000"/>
          </a:xfrm>
          <a:prstGeom prst="rect">
            <a:avLst/>
          </a:prstGeom>
          <a:ln>
            <a:noFill/>
          </a:ln>
          <a:effectLst>
            <a:softEdge rad="112500"/>
          </a:effectLst>
        </p:spPr>
      </p:pic>
      <p:pic>
        <p:nvPicPr>
          <p:cNvPr id="2" name="Picture 1" descr="c62ae0ee-e74e-4795-bb8f-12dcdfcc87cf.jpg"/>
          <p:cNvPicPr>
            <a:picLocks noChangeAspect="1"/>
          </p:cNvPicPr>
          <p:nvPr/>
        </p:nvPicPr>
        <p:blipFill>
          <a:blip r:embed="rId3" cstate="print"/>
          <a:stretch>
            <a:fillRect/>
          </a:stretch>
        </p:blipFill>
        <p:spPr>
          <a:xfrm>
            <a:off x="3786182" y="0"/>
            <a:ext cx="51435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349f586-7ec2-4646-82bb-2de53ccec8b2.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7d94dd0-5570-4f17-b1af-142f10168a71.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dab6961-ad0f-4f2c-ad37-cc10c2f1e9dd.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ab335c-377a-494e-9bfd-777d243981cb.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3cc40fb-f0fa-4241-a56d-820445f04e0e.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71472" y="1682581"/>
            <a:ext cx="807249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1.  </a:t>
            </a:r>
            <a:r>
              <a:rPr kumimoji="0" lang="fr-FR" sz="3200" b="1"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Filantropia</a:t>
            </a:r>
            <a:r>
              <a:rPr kumimoji="0" lang="fr-FR" sz="32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la </a:t>
            </a:r>
            <a:r>
              <a:rPr kumimoji="0" lang="fr-FR" sz="3200" b="1"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sfin</a:t>
            </a:r>
            <a:r>
              <a:rPr kumimoji="0" lang="fr-FR" sz="32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ții </a:t>
            </a:r>
            <a:r>
              <a:rPr kumimoji="0" lang="fr-FR" sz="3200" b="1"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isiha</a:t>
            </a:r>
            <a:r>
              <a:rPr kumimoji="0" lang="fr-FR" sz="32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ști</a:t>
            </a:r>
            <a:endParaRPr kumimoji="0" lang="ro-RO" sz="3200" b="0" i="1" u="none" strike="noStrike" cap="none" normalizeH="0" baseline="0" dirty="0" smtClean="0">
              <a:ln>
                <a:noFill/>
              </a:ln>
              <a:solidFill>
                <a:schemeClr val="tx1"/>
              </a:solidFill>
              <a:effectLst/>
              <a:latin typeface="Bodoni MT"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3200" b="0" i="1"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Sfinții isihaști și-au pus amprenta nu doar pe viața lăuntrincă a credincioșilor practicanți, ci și asupra raportării corecte față de nevoile medico-sociale și comunitare ale semenilor noștri.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3200" b="0" i="1"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endParaRPr kumimoji="0" lang="ro-RO" sz="4000" b="0" i="0" u="none" strike="noStrike" cap="none" normalizeH="0" baseline="0" dirty="0" smtClean="0">
              <a:ln>
                <a:noFill/>
              </a:ln>
              <a:solidFill>
                <a:schemeClr val="tx1"/>
              </a:solidFill>
              <a:effectLst/>
              <a:latin typeface="Bodoni MT" pitchFamily="18"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5e6bbc-917c-49a0-8974-a7298b533b1c.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b62796d-8096-443e-9949-08918dbd3ef3.jpg"/>
          <p:cNvPicPr>
            <a:picLocks noChangeAspect="1"/>
          </p:cNvPicPr>
          <p:nvPr/>
        </p:nvPicPr>
        <p:blipFill>
          <a:blip r:embed="rId2" cstate="print"/>
          <a:stretch>
            <a:fillRect/>
          </a:stretch>
        </p:blipFill>
        <p:spPr>
          <a:xfrm>
            <a:off x="0" y="381000"/>
            <a:ext cx="9144000" cy="609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1000108"/>
            <a:ext cx="6572296" cy="4524315"/>
          </a:xfrm>
          <a:prstGeom prst="rect">
            <a:avLst/>
          </a:prstGeom>
          <a:noFill/>
        </p:spPr>
        <p:txBody>
          <a:bodyPr wrap="square" rtlCol="0">
            <a:spAutoFit/>
          </a:bodyPr>
          <a:lstStyle/>
          <a:p>
            <a:pPr algn="ctr"/>
            <a:r>
              <a:rPr lang="ro-RO" sz="3600" dirty="0" smtClean="0">
                <a:latin typeface="Bodoni MT" pitchFamily="18" charset="0"/>
              </a:rPr>
              <a:t>În realizarea acestui studiu, am avut grup țintă </a:t>
            </a:r>
            <a:r>
              <a:rPr lang="ro-RO" sz="3600" b="1" dirty="0" smtClean="0">
                <a:latin typeface="Bodoni MT" pitchFamily="18" charset="0"/>
              </a:rPr>
              <a:t>100 de beneficiari </a:t>
            </a:r>
            <a:r>
              <a:rPr lang="ro-RO" sz="3600" dirty="0" smtClean="0">
                <a:latin typeface="Bodoni MT" pitchFamily="18" charset="0"/>
              </a:rPr>
              <a:t>(vârtnici cu polipatologii)</a:t>
            </a:r>
            <a:r>
              <a:rPr lang="ro-RO" sz="3600" b="1" dirty="0" smtClean="0">
                <a:latin typeface="Bodoni MT" pitchFamily="18" charset="0"/>
              </a:rPr>
              <a:t> </a:t>
            </a:r>
            <a:r>
              <a:rPr lang="ro-RO" sz="3600" dirty="0" smtClean="0">
                <a:latin typeface="Bodoni MT" pitchFamily="18" charset="0"/>
              </a:rPr>
              <a:t>și 50 de angajați ai Asociației „Sf. Voievod Ștefan cel Mare-Hârja”, având ca instrumente de cercetare </a:t>
            </a:r>
            <a:r>
              <a:rPr lang="ro-RO" sz="3600" i="1" dirty="0" smtClean="0">
                <a:latin typeface="Bodoni MT" pitchFamily="18" charset="0"/>
              </a:rPr>
              <a:t>chestionarul</a:t>
            </a:r>
            <a:r>
              <a:rPr lang="ro-RO" sz="3600" dirty="0" smtClean="0">
                <a:latin typeface="Bodoni MT" pitchFamily="18" charset="0"/>
              </a:rPr>
              <a:t> și </a:t>
            </a:r>
            <a:r>
              <a:rPr lang="ro-RO" sz="3600" i="1" dirty="0" smtClean="0">
                <a:latin typeface="Bodoni MT" pitchFamily="18" charset="0"/>
              </a:rPr>
              <a:t>ghidul de interviu</a:t>
            </a:r>
            <a:endParaRPr lang="en-US" sz="3600" i="1" dirty="0">
              <a:latin typeface="Bodoni MT"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1285860"/>
            <a:ext cx="7429552" cy="4401205"/>
          </a:xfrm>
          <a:prstGeom prst="rect">
            <a:avLst/>
          </a:prstGeom>
          <a:noFill/>
        </p:spPr>
        <p:txBody>
          <a:bodyPr wrap="square" rtlCol="0">
            <a:spAutoFit/>
          </a:bodyPr>
          <a:lstStyle/>
          <a:p>
            <a:pPr algn="just"/>
            <a:r>
              <a:rPr lang="ro-RO" sz="2800" b="1" dirty="0" smtClean="0">
                <a:latin typeface="Bodoni MT" pitchFamily="18" charset="0"/>
              </a:rPr>
              <a:t>	Chestionarul</a:t>
            </a:r>
            <a:r>
              <a:rPr lang="ro-RO" sz="2800" dirty="0" smtClean="0">
                <a:latin typeface="Bodoni MT" pitchFamily="18" charset="0"/>
              </a:rPr>
              <a:t> (ANEXA 1) este „un instrument de investigare, constând dintr-un ansamblu de întrebări scrise și, eventual, imagini grafice, ordonate logic și psihologic care, prin administrarea de către operatorii de anchetă sau prin autoadministrare, determină din partea persoanelor anchetate răspunsuri ce urmează a fi înregistrate”. (Ilarion Mâță, </a:t>
            </a:r>
            <a:r>
              <a:rPr lang="ro-RO" sz="2800" i="1" dirty="0" smtClean="0">
                <a:latin typeface="Bodoni MT" pitchFamily="18" charset="0"/>
              </a:rPr>
              <a:t>Resurse</a:t>
            </a:r>
            <a:r>
              <a:rPr lang="ro-RO" sz="2800" dirty="0" smtClean="0">
                <a:latin typeface="Bodoni MT" pitchFamily="18" charset="0"/>
              </a:rPr>
              <a:t> ...2019, p. 95)</a:t>
            </a:r>
          </a:p>
          <a:p>
            <a:pPr algn="just"/>
            <a:endParaRPr lang="en-US" sz="2800" dirty="0">
              <a:latin typeface="Bodoni MT"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857232"/>
            <a:ext cx="4714908" cy="369332"/>
          </a:xfrm>
          <a:prstGeom prst="rect">
            <a:avLst/>
          </a:prstGeom>
          <a:noFill/>
        </p:spPr>
        <p:txBody>
          <a:bodyPr wrap="square" rtlCol="0">
            <a:spAutoFit/>
          </a:bodyPr>
          <a:lstStyle/>
          <a:p>
            <a:r>
              <a:rPr lang="ro-RO" dirty="0" smtClean="0"/>
              <a:t> </a:t>
            </a:r>
            <a:endParaRPr lang="en-US" dirty="0"/>
          </a:p>
        </p:txBody>
      </p:sp>
      <p:sp>
        <p:nvSpPr>
          <p:cNvPr id="17409" name="Rectangle 1"/>
          <p:cNvSpPr>
            <a:spLocks noChangeArrowheads="1"/>
          </p:cNvSpPr>
          <p:nvPr/>
        </p:nvSpPr>
        <p:spPr bwMode="auto">
          <a:xfrm>
            <a:off x="785786" y="285728"/>
            <a:ext cx="764386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indent="-228600" algn="just" fontAlgn="base">
              <a:spcBef>
                <a:spcPct val="0"/>
              </a:spcBef>
              <a:spcAft>
                <a:spcPct val="0"/>
              </a:spcAft>
              <a:buFontTx/>
              <a:buAutoNum type="arabicPeriod"/>
            </a:pPr>
            <a:r>
              <a:rPr kumimoji="0" lang="ro-RO" sz="24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Cum ați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resim</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ț</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it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trecerea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prin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pandemie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a:t>
            </a:r>
            <a:endParaRPr kumimoji="0" lang="ro-RO" sz="24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endParaRPr>
          </a:p>
          <a:p>
            <a:pPr marL="228600" indent="-228600" algn="just" fontAlgn="base">
              <a:spcBef>
                <a:spcPct val="0"/>
              </a:spcBef>
              <a:spcAft>
                <a:spcPct val="0"/>
              </a:spcAft>
              <a:buFont typeface="Wingdings" pitchFamily="2" charset="2"/>
              <a:buChar char="v"/>
            </a:pPr>
            <a:r>
              <a:rPr lang="ro-RO" sz="2400" b="1" dirty="0">
                <a:latin typeface="Bodoni MT" pitchFamily="18" charset="0"/>
                <a:ea typeface="Calibri" pitchFamily="34" charset="0"/>
                <a:cs typeface="Times New Roman" pitchFamily="18" charset="0"/>
              </a:rPr>
              <a:t> </a:t>
            </a:r>
            <a:r>
              <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51% dintre respondenți au resimțit cumplit de greu trecerea prin pandemie.</a:t>
            </a:r>
          </a:p>
          <a:p>
            <a:pPr marL="342900" marR="0" lvl="0" indent="-342900" algn="just" defTabSz="914400" rtl="0" eaLnBrk="1" fontAlgn="base" latinLnBrk="0" hangingPunct="1">
              <a:lnSpc>
                <a:spcPct val="100000"/>
              </a:lnSpc>
              <a:spcBef>
                <a:spcPct val="0"/>
              </a:spcBef>
              <a:spcAft>
                <a:spcPct val="0"/>
              </a:spcAft>
              <a:buClrTx/>
              <a:buSzTx/>
              <a:tabLst/>
            </a:pPr>
            <a:endParaRPr kumimoji="0" lang="ro-RO" sz="3600" b="0" i="0" u="none" strike="noStrike" cap="none" normalizeH="0" baseline="0" dirty="0" smtClean="0">
              <a:ln>
                <a:noFill/>
              </a:ln>
              <a:solidFill>
                <a:schemeClr val="tx1"/>
              </a:solidFill>
              <a:effectLst/>
              <a:latin typeface="Bodoni MT" pitchFamily="18" charset="0"/>
              <a:cs typeface="Arial" pitchFamily="34" charset="0"/>
            </a:endParaRPr>
          </a:p>
        </p:txBody>
      </p:sp>
      <p:graphicFrame>
        <p:nvGraphicFramePr>
          <p:cNvPr id="4" name="Chart 3"/>
          <p:cNvGraphicFramePr/>
          <p:nvPr/>
        </p:nvGraphicFramePr>
        <p:xfrm>
          <a:off x="1142976" y="1643050"/>
          <a:ext cx="7072362" cy="4857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714348" y="428604"/>
            <a:ext cx="77153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o-RO" sz="24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2. </a:t>
            </a:r>
            <a:r>
              <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Cine v-a fost alături în perioada pandemiei?</a:t>
            </a:r>
            <a:endParaRPr kumimoji="0" lang="ro-RO" sz="24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56% dintre respondenți au fost s-au simțit sprijiiți în perioada pandemiei de către personalul centrului.</a:t>
            </a:r>
          </a:p>
        </p:txBody>
      </p:sp>
      <p:graphicFrame>
        <p:nvGraphicFramePr>
          <p:cNvPr id="3" name="Chart 2"/>
          <p:cNvGraphicFramePr/>
          <p:nvPr/>
        </p:nvGraphicFramePr>
        <p:xfrm>
          <a:off x="857224" y="1785926"/>
          <a:ext cx="7358114" cy="44291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500042"/>
            <a:ext cx="8143932" cy="1569660"/>
          </a:xfrm>
          <a:prstGeom prst="rect">
            <a:avLst/>
          </a:prstGeom>
        </p:spPr>
        <p:txBody>
          <a:bodyPr wrap="square">
            <a:spAutoFit/>
          </a:bodyPr>
          <a:lstStyle/>
          <a:p>
            <a:pPr lvl="0" algn="just" eaLnBrk="0" fontAlgn="base" hangingPunct="0">
              <a:spcBef>
                <a:spcPct val="0"/>
              </a:spcBef>
              <a:spcAft>
                <a:spcPct val="0"/>
              </a:spcAft>
            </a:pPr>
            <a:r>
              <a:rPr kumimoji="0" lang="ro-RO" sz="24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3</a:t>
            </a:r>
            <a:r>
              <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Care au fost resursele supraviețuirii din această perioada?</a:t>
            </a:r>
          </a:p>
          <a:p>
            <a:pPr algn="just" eaLnBrk="0" fontAlgn="base" hangingPunct="0">
              <a:spcBef>
                <a:spcPct val="0"/>
              </a:spcBef>
              <a:spcAft>
                <a:spcPct val="0"/>
              </a:spcAft>
              <a:buFont typeface="Wingdings" pitchFamily="2" charset="2"/>
              <a:buChar char="v"/>
            </a:pPr>
            <a:r>
              <a:rPr lang="ro-RO" sz="2400" dirty="0">
                <a:latin typeface="Bodoni MT" pitchFamily="18" charset="0"/>
                <a:cs typeface="Times New Roman" pitchFamily="18" charset="0"/>
              </a:rPr>
              <a:t> </a:t>
            </a:r>
            <a:r>
              <a:rPr lang="ro-RO" sz="2400" dirty="0">
                <a:latin typeface="Bodoni MT" pitchFamily="18" charset="0"/>
              </a:rPr>
              <a:t>66% dintre respondenți consideră că au supraviețuit acestei perioade cu ajutorul rugăciunii și al gândului la Dumnezeu. </a:t>
            </a:r>
            <a:endParaRPr lang="en-US" sz="2400" dirty="0">
              <a:latin typeface="Bodoni MT" pitchFamily="18" charset="0"/>
            </a:endParaRPr>
          </a:p>
          <a:p>
            <a:pPr lvl="0" algn="just" eaLnBrk="0" fontAlgn="base" hangingPunct="0">
              <a:spcBef>
                <a:spcPct val="0"/>
              </a:spcBef>
              <a:spcAft>
                <a:spcPct val="0"/>
              </a:spcAft>
            </a:pPr>
            <a:endParaRPr kumimoji="0" lang="en-US" sz="2400" b="0" i="0" u="none" strike="noStrike" cap="none" normalizeH="0" baseline="0" dirty="0" smtClean="0">
              <a:ln>
                <a:noFill/>
              </a:ln>
              <a:solidFill>
                <a:schemeClr val="tx1"/>
              </a:solidFill>
              <a:effectLst/>
              <a:latin typeface="Bodoni MT" pitchFamily="18" charset="0"/>
              <a:cs typeface="Arial" pitchFamily="34" charset="0"/>
            </a:endParaRPr>
          </a:p>
        </p:txBody>
      </p:sp>
      <p:graphicFrame>
        <p:nvGraphicFramePr>
          <p:cNvPr id="3" name="Chart 2"/>
          <p:cNvGraphicFramePr/>
          <p:nvPr/>
        </p:nvGraphicFramePr>
        <p:xfrm>
          <a:off x="571473" y="1914524"/>
          <a:ext cx="7715304" cy="43005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428604"/>
            <a:ext cx="8001056" cy="1938992"/>
          </a:xfrm>
          <a:prstGeom prst="rect">
            <a:avLst/>
          </a:prstGeom>
        </p:spPr>
        <p:txBody>
          <a:bodyPr wrap="square">
            <a:spAutoFit/>
          </a:bodyPr>
          <a:lstStyle/>
          <a:p>
            <a:pPr lvl="0" algn="just" eaLnBrk="0" fontAlgn="base" hangingPunct="0">
              <a:spcBef>
                <a:spcPct val="0"/>
              </a:spcBef>
              <a:spcAft>
                <a:spcPct val="0"/>
              </a:spcAft>
            </a:pPr>
            <a:r>
              <a:rPr kumimoji="0" lang="ro-RO" sz="24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4</a:t>
            </a:r>
            <a:r>
              <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 avut rugaciune un rol important în viața dumneavoastră în această perioadă de pandemie?</a:t>
            </a:r>
            <a:endParaRPr lang="ro-RO" sz="2400" dirty="0">
              <a:latin typeface="Bodoni MT" pitchFamily="18" charset="0"/>
              <a:ea typeface="Calibri" pitchFamily="34" charset="0"/>
              <a:cs typeface="Arial" pitchFamily="34" charset="0"/>
            </a:endParaRPr>
          </a:p>
          <a:p>
            <a:pPr algn="just" eaLnBrk="0" fontAlgn="base" hangingPunct="0">
              <a:spcBef>
                <a:spcPct val="0"/>
              </a:spcBef>
              <a:spcAft>
                <a:spcPct val="0"/>
              </a:spcAft>
              <a:buFont typeface="Wingdings" pitchFamily="2" charset="2"/>
              <a:buChar char="v"/>
            </a:pPr>
            <a:r>
              <a:rPr lang="ro-RO" sz="2400" dirty="0">
                <a:latin typeface="Bodoni MT" pitchFamily="18" charset="0"/>
              </a:rPr>
              <a:t>97% dintre respondenți consideră că rugăciunea a avut un rol foarte important în viața lor în această perioadă.</a:t>
            </a:r>
            <a:endParaRPr lang="en-US" sz="2400" dirty="0">
              <a:latin typeface="Bodoni MT" pitchFamily="18" charset="0"/>
            </a:endParaRPr>
          </a:p>
          <a:p>
            <a:pPr lvl="0" algn="just" eaLnBrk="0" fontAlgn="base" hangingPunct="0">
              <a:spcBef>
                <a:spcPct val="0"/>
              </a:spcBef>
              <a:spcAft>
                <a:spcPct val="0"/>
              </a:spcAft>
            </a:pPr>
            <a:endPar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endParaRPr>
          </a:p>
        </p:txBody>
      </p:sp>
      <p:graphicFrame>
        <p:nvGraphicFramePr>
          <p:cNvPr id="3" name="Chart 2"/>
          <p:cNvGraphicFramePr/>
          <p:nvPr/>
        </p:nvGraphicFramePr>
        <p:xfrm>
          <a:off x="714348" y="2214554"/>
          <a:ext cx="7786742" cy="4000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1643050"/>
            <a:ext cx="7786742" cy="4031873"/>
          </a:xfrm>
          <a:prstGeom prst="rect">
            <a:avLst/>
          </a:prstGeom>
          <a:noFill/>
        </p:spPr>
        <p:txBody>
          <a:bodyPr wrap="square" rtlCol="0">
            <a:spAutoFit/>
          </a:bodyPr>
          <a:lstStyle/>
          <a:p>
            <a:pPr algn="ctr"/>
            <a:r>
              <a:rPr lang="ro-RO" sz="3200" dirty="0" smtClean="0">
                <a:latin typeface="Bodoni MT" pitchFamily="18" charset="0"/>
              </a:rPr>
              <a:t>	</a:t>
            </a:r>
            <a:r>
              <a:rPr lang="ro-RO" sz="3200" b="1" dirty="0" smtClean="0">
                <a:latin typeface="Bodoni MT" pitchFamily="18" charset="0"/>
              </a:rPr>
              <a:t>Interviul </a:t>
            </a:r>
            <a:r>
              <a:rPr lang="ro-RO" sz="3200" dirty="0" smtClean="0">
                <a:latin typeface="Bodoni MT" pitchFamily="18" charset="0"/>
              </a:rPr>
              <a:t>(ANEXA 2) este metoda utilizată de asistentul social, ce presupune, prin intermediul comunicării directe, culegerea datelor, diagnosticarea situației beneficiarului și sprijinirea acestuia, în vederea rezolvării problemei cu care acesta se confruntă. (Ilarion </a:t>
            </a:r>
            <a:r>
              <a:rPr lang="ro-RO" sz="3200" i="1" dirty="0" smtClean="0">
                <a:latin typeface="Bodoni MT" pitchFamily="18" charset="0"/>
              </a:rPr>
              <a:t>Mâță,Metode și tehnici</a:t>
            </a:r>
            <a:r>
              <a:rPr lang="ro-RO" sz="3200" dirty="0" smtClean="0">
                <a:latin typeface="Bodoni MT" pitchFamily="18" charset="0"/>
              </a:rPr>
              <a:t>..., p. 41)</a:t>
            </a:r>
            <a:endParaRPr lang="en-US" sz="3200" dirty="0">
              <a:latin typeface="Bodoni MT"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642918"/>
            <a:ext cx="6858048" cy="1015663"/>
          </a:xfrm>
          <a:prstGeom prst="rect">
            <a:avLst/>
          </a:prstGeom>
        </p:spPr>
        <p:txBody>
          <a:bodyPr wrap="square">
            <a:spAutoFit/>
          </a:bodyPr>
          <a:lstStyle/>
          <a:p>
            <a:pPr marL="342900" indent="-342900" algn="just">
              <a:buAutoNum type="arabicPeriod"/>
            </a:pPr>
            <a:r>
              <a:rPr lang="ro-RO" sz="2000" dirty="0" smtClean="0">
                <a:latin typeface="Bodoni MT" pitchFamily="18" charset="0"/>
                <a:ea typeface="Calibri" pitchFamily="34" charset="0"/>
                <a:cs typeface="Times New Roman" pitchFamily="18" charset="0"/>
              </a:rPr>
              <a:t>Care este funcția dumneavoastră în acastă instituție?</a:t>
            </a:r>
          </a:p>
          <a:p>
            <a:pPr marL="342900" indent="-342900" algn="just">
              <a:buFont typeface="Wingdings" pitchFamily="2" charset="2"/>
              <a:buChar char="v"/>
            </a:pPr>
            <a:r>
              <a:rPr lang="ro-RO" sz="2000" dirty="0" smtClean="0">
                <a:latin typeface="Bodoni MT" pitchFamily="18" charset="0"/>
                <a:cs typeface="Times New Roman" pitchFamily="18" charset="0"/>
              </a:rPr>
              <a:t>Eșantionul meu la această cercetare a fost format din 50 de </a:t>
            </a:r>
          </a:p>
          <a:p>
            <a:pPr marL="342900" indent="-342900" algn="just"/>
            <a:r>
              <a:rPr lang="ro-RO" sz="2000" dirty="0" smtClean="0">
                <a:latin typeface="Bodoni MT" pitchFamily="18" charset="0"/>
                <a:cs typeface="Times New Roman" pitchFamily="18" charset="0"/>
              </a:rPr>
              <a:t>angajați ai instituției din diferite domenii</a:t>
            </a:r>
            <a:r>
              <a:rPr lang="ro-RO" dirty="0" smtClean="0">
                <a:latin typeface="Bodoni MT" pitchFamily="18" charset="0"/>
                <a:cs typeface="Times New Roman" pitchFamily="18" charset="0"/>
              </a:rPr>
              <a:t>.</a:t>
            </a:r>
            <a:endParaRPr lang="en-US" dirty="0"/>
          </a:p>
        </p:txBody>
      </p:sp>
      <p:graphicFrame>
        <p:nvGraphicFramePr>
          <p:cNvPr id="3" name="Chart 2"/>
          <p:cNvGraphicFramePr/>
          <p:nvPr/>
        </p:nvGraphicFramePr>
        <p:xfrm>
          <a:off x="714348" y="1993231"/>
          <a:ext cx="7715304" cy="42218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28596" y="1714488"/>
            <a:ext cx="821537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500" algn="just" defTabSz="914400" rtl="0" eaLnBrk="1" fontAlgn="base" latinLnBrk="0" hangingPunct="1">
              <a:lnSpc>
                <a:spcPct val="100000"/>
              </a:lnSpc>
              <a:spcBef>
                <a:spcPct val="0"/>
              </a:spcBef>
              <a:spcAft>
                <a:spcPct val="0"/>
              </a:spcAft>
              <a:buClrTx/>
              <a:buSzTx/>
              <a:buFontTx/>
              <a:buNone/>
              <a:tabLst/>
            </a:pPr>
            <a:r>
              <a:rPr kumimoji="0" lang="ro-RO" sz="2800" b="1" i="0" u="none" strike="noStrike" cap="none" normalizeH="0" baseline="0" dirty="0" smtClean="0">
                <a:ln>
                  <a:noFill/>
                </a:ln>
                <a:solidFill>
                  <a:srgbClr val="000000"/>
                </a:solidFill>
                <a:effectLst/>
                <a:latin typeface="Bodoni MT" pitchFamily="18" charset="0"/>
                <a:ea typeface="Times New Roman" pitchFamily="18" charset="0"/>
                <a:cs typeface="Arial" pitchFamily="34" charset="0"/>
              </a:rPr>
              <a:t>a. Sfântul Simeon Noul Teolog ( 949 – 1022 )</a:t>
            </a:r>
            <a:endParaRPr kumimoji="0" lang="en-US" sz="1400" b="0" i="0" u="none" strike="noStrike" cap="none" normalizeH="0" baseline="0" dirty="0" smtClean="0">
              <a:ln>
                <a:noFill/>
              </a:ln>
              <a:solidFill>
                <a:schemeClr val="tx1"/>
              </a:solidFill>
              <a:effectLst/>
              <a:latin typeface="Bodoni MT" pitchFamily="18" charset="0"/>
              <a:cs typeface="Arial" pitchFamily="34" charset="0"/>
            </a:endParaRPr>
          </a:p>
          <a:p>
            <a:pPr marL="0" marR="0" lvl="0" indent="63500" algn="just" defTabSz="914400" rtl="0" eaLnBrk="0" fontAlgn="base" latinLnBrk="0" hangingPunct="0">
              <a:lnSpc>
                <a:spcPct val="100000"/>
              </a:lnSpc>
              <a:spcBef>
                <a:spcPct val="0"/>
              </a:spcBef>
              <a:spcAft>
                <a:spcPct val="0"/>
              </a:spcAft>
              <a:buClrTx/>
              <a:buSzTx/>
              <a:buFontTx/>
              <a:buNone/>
              <a:tabLst/>
            </a:pPr>
            <a:r>
              <a:rPr kumimoji="0" lang="ro-RO" sz="2800" b="0" i="0" u="none" strike="noStrike" cap="none" normalizeH="0" baseline="0" dirty="0" smtClean="0">
                <a:ln>
                  <a:noFill/>
                </a:ln>
                <a:solidFill>
                  <a:srgbClr val="000000"/>
                </a:solidFill>
                <a:effectLst/>
                <a:latin typeface="Bodoni MT" pitchFamily="18" charset="0"/>
                <a:ea typeface="Times New Roman" pitchFamily="18" charset="0"/>
                <a:cs typeface="Arial" pitchFamily="34" charset="0"/>
              </a:rPr>
              <a:t>Cateheza a noua a Sf. Simeon Noul Teolog, intitulată „Milostenia (Filantropia) și viața duhovnicească”, are o abordare extrem de interesantă, atât în ceea ce privește faptele milei trupești, dar mai ales urcușul duhovnicesc, bazat pe o hrănire spirituală a celor „nehrăniți și goi de dreptatea lui Dumnezeu”.</a:t>
            </a:r>
          </a:p>
          <a:p>
            <a:pPr marL="0" marR="0" lvl="0" indent="6350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Bodoni MT" pitchFamily="18"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500042"/>
            <a:ext cx="8072494" cy="1938992"/>
          </a:xfrm>
          <a:prstGeom prst="rect">
            <a:avLst/>
          </a:prstGeom>
        </p:spPr>
        <p:txBody>
          <a:bodyPr wrap="square">
            <a:spAutoFit/>
          </a:bodyPr>
          <a:lstStyle/>
          <a:p>
            <a:pPr marL="342900" lvl="0" indent="-342900" algn="just" fontAlgn="base">
              <a:spcBef>
                <a:spcPct val="0"/>
              </a:spcBef>
              <a:spcAft>
                <a:spcPct val="0"/>
              </a:spcAft>
            </a:pPr>
            <a:r>
              <a:rPr lang="ro-RO" sz="2000" b="1" dirty="0" smtClean="0">
                <a:latin typeface="Bodoni MT" pitchFamily="18" charset="0"/>
                <a:ea typeface="Calibri" pitchFamily="34" charset="0"/>
                <a:cs typeface="Times New Roman" pitchFamily="18" charset="0"/>
              </a:rPr>
              <a:t>2. </a:t>
            </a:r>
            <a:r>
              <a:rPr lang="ro-RO" sz="2000" dirty="0" smtClean="0">
                <a:latin typeface="Bodoni MT" pitchFamily="18" charset="0"/>
                <a:ea typeface="Calibri" pitchFamily="34" charset="0"/>
                <a:cs typeface="Times New Roman" pitchFamily="18" charset="0"/>
              </a:rPr>
              <a:t>Perioada de carantinare, mai ales începutul pandemiei,  v-a produs o </a:t>
            </a:r>
          </a:p>
          <a:p>
            <a:pPr marL="342900" lvl="0" indent="-342900" algn="just" fontAlgn="base">
              <a:spcBef>
                <a:spcPct val="0"/>
              </a:spcBef>
              <a:spcAft>
                <a:spcPct val="0"/>
              </a:spcAft>
            </a:pPr>
            <a:r>
              <a:rPr lang="ro-RO" sz="2000" dirty="0" smtClean="0">
                <a:latin typeface="Bodoni MT" pitchFamily="18" charset="0"/>
                <a:ea typeface="Calibri" pitchFamily="34" charset="0"/>
                <a:cs typeface="Times New Roman" pitchFamily="18" charset="0"/>
              </a:rPr>
              <a:t>stare de panică, de teamă, chiar de moarte?</a:t>
            </a:r>
          </a:p>
          <a:p>
            <a:pPr marL="342900" indent="-342900" algn="just" fontAlgn="base">
              <a:spcBef>
                <a:spcPct val="0"/>
              </a:spcBef>
              <a:spcAft>
                <a:spcPct val="0"/>
              </a:spcAft>
              <a:buFont typeface="Wingdings" pitchFamily="2" charset="2"/>
              <a:buChar char="v"/>
            </a:pPr>
            <a:r>
              <a:rPr lang="ro-RO" sz="2000" dirty="0" smtClean="0">
                <a:latin typeface="Bodoni MT" pitchFamily="18" charset="0"/>
              </a:rPr>
              <a:t>55% din respondenți au simțit panică la începutul pandemiei, 15% au </a:t>
            </a:r>
          </a:p>
          <a:p>
            <a:pPr marL="342900" indent="-342900" algn="just" fontAlgn="base">
              <a:spcBef>
                <a:spcPct val="0"/>
              </a:spcBef>
              <a:spcAft>
                <a:spcPct val="0"/>
              </a:spcAft>
            </a:pPr>
            <a:r>
              <a:rPr lang="ro-RO" sz="2000" dirty="0" smtClean="0">
                <a:latin typeface="Bodoni MT" pitchFamily="18" charset="0"/>
              </a:rPr>
              <a:t>avut o reacție încurajatoare, 20 % au simțit atât neliniște, cât și teamă, iar </a:t>
            </a:r>
          </a:p>
          <a:p>
            <a:pPr marL="342900" indent="-342900" algn="just" fontAlgn="base">
              <a:spcBef>
                <a:spcPct val="0"/>
              </a:spcBef>
              <a:spcAft>
                <a:spcPct val="0"/>
              </a:spcAft>
            </a:pPr>
            <a:r>
              <a:rPr lang="ro-RO" sz="2000" dirty="0" smtClean="0">
                <a:latin typeface="Bodoni MT" pitchFamily="18" charset="0"/>
              </a:rPr>
              <a:t>10 % stres și anxietate.</a:t>
            </a:r>
            <a:endParaRPr lang="en-US" sz="2000" dirty="0" smtClean="0">
              <a:latin typeface="Bodoni MT" pitchFamily="18" charset="0"/>
            </a:endParaRPr>
          </a:p>
          <a:p>
            <a:pPr marL="342900" lvl="0" indent="-342900" algn="just" fontAlgn="base">
              <a:spcBef>
                <a:spcPct val="0"/>
              </a:spcBef>
              <a:spcAft>
                <a:spcPct val="0"/>
              </a:spcAft>
              <a:buAutoNum type="arabicPeriod"/>
            </a:pPr>
            <a:endParaRPr lang="en-US" sz="2000" dirty="0" smtClean="0">
              <a:latin typeface="Bodoni MT" pitchFamily="18" charset="0"/>
              <a:cs typeface="Arial" pitchFamily="34" charset="0"/>
            </a:endParaRPr>
          </a:p>
        </p:txBody>
      </p:sp>
      <p:graphicFrame>
        <p:nvGraphicFramePr>
          <p:cNvPr id="3" name="Chart 2"/>
          <p:cNvGraphicFramePr/>
          <p:nvPr/>
        </p:nvGraphicFramePr>
        <p:xfrm>
          <a:off x="642910" y="1828800"/>
          <a:ext cx="7858180" cy="45291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500042"/>
            <a:ext cx="8286808" cy="2185214"/>
          </a:xfrm>
          <a:prstGeom prst="rect">
            <a:avLst/>
          </a:prstGeom>
        </p:spPr>
        <p:txBody>
          <a:bodyPr wrap="square">
            <a:spAutoFit/>
          </a:bodyPr>
          <a:lstStyle/>
          <a:p>
            <a:r>
              <a:rPr lang="ro-RO" sz="2000" b="1" dirty="0" smtClean="0">
                <a:latin typeface="Bodoni MT" pitchFamily="18" charset="0"/>
                <a:ea typeface="Calibri" pitchFamily="34" charset="0"/>
                <a:cs typeface="Times New Roman" pitchFamily="18" charset="0"/>
              </a:rPr>
              <a:t>3</a:t>
            </a:r>
            <a:r>
              <a:rPr lang="ro-RO" sz="2000" dirty="0" smtClean="0">
                <a:latin typeface="Bodoni MT" pitchFamily="18" charset="0"/>
                <a:ea typeface="Calibri" pitchFamily="34" charset="0"/>
                <a:cs typeface="Times New Roman" pitchFamily="18" charset="0"/>
              </a:rPr>
              <a:t>. Care a fost răspunsul la această stare sufletească? V-ați rugat, ați simțit nevoia de a vă apropia mai mult de Dumnezeu?</a:t>
            </a:r>
            <a:endParaRPr lang="ro-RO" sz="2000" dirty="0" smtClean="0">
              <a:latin typeface="Bodoni MT" pitchFamily="18" charset="0"/>
            </a:endParaRPr>
          </a:p>
          <a:p>
            <a:pPr>
              <a:buFont typeface="Wingdings" pitchFamily="2" charset="2"/>
              <a:buChar char="v"/>
            </a:pPr>
            <a:r>
              <a:rPr lang="en-US" sz="2000" dirty="0" err="1" smtClean="0">
                <a:latin typeface="Bodoni MT" pitchFamily="18" charset="0"/>
              </a:rPr>
              <a:t>Pentru</a:t>
            </a:r>
            <a:r>
              <a:rPr lang="en-US" sz="2000" dirty="0" smtClean="0">
                <a:latin typeface="Bodoni MT" pitchFamily="18" charset="0"/>
              </a:rPr>
              <a:t> 72% </a:t>
            </a:r>
            <a:r>
              <a:rPr lang="en-US" sz="2000" dirty="0" err="1" smtClean="0">
                <a:latin typeface="Bodoni MT" pitchFamily="18" charset="0"/>
              </a:rPr>
              <a:t>dintre</a:t>
            </a:r>
            <a:r>
              <a:rPr lang="en-US" sz="2000" dirty="0" smtClean="0">
                <a:latin typeface="Bodoni MT" pitchFamily="18" charset="0"/>
              </a:rPr>
              <a:t> </a:t>
            </a:r>
            <a:r>
              <a:rPr lang="en-US" sz="2000" dirty="0" err="1" smtClean="0">
                <a:latin typeface="Bodoni MT" pitchFamily="18" charset="0"/>
              </a:rPr>
              <a:t>intervievați</a:t>
            </a:r>
            <a:r>
              <a:rPr lang="en-US" sz="2000" dirty="0" smtClean="0">
                <a:latin typeface="Bodoni MT" pitchFamily="18" charset="0"/>
              </a:rPr>
              <a:t>, </a:t>
            </a:r>
            <a:r>
              <a:rPr lang="en-US" sz="2000" dirty="0" err="1" smtClean="0">
                <a:latin typeface="Bodoni MT" pitchFamily="18" charset="0"/>
              </a:rPr>
              <a:t>primul</a:t>
            </a:r>
            <a:r>
              <a:rPr lang="en-US" sz="2000" dirty="0" smtClean="0">
                <a:latin typeface="Bodoni MT" pitchFamily="18" charset="0"/>
              </a:rPr>
              <a:t> </a:t>
            </a:r>
            <a:r>
              <a:rPr lang="en-US" sz="2000" dirty="0" err="1" smtClean="0">
                <a:latin typeface="Bodoni MT" pitchFamily="18" charset="0"/>
              </a:rPr>
              <a:t>răspuns</a:t>
            </a:r>
            <a:r>
              <a:rPr lang="en-US" sz="2000" dirty="0" smtClean="0">
                <a:latin typeface="Bodoni MT" pitchFamily="18" charset="0"/>
              </a:rPr>
              <a:t> la </a:t>
            </a:r>
            <a:r>
              <a:rPr lang="en-US" sz="2000" dirty="0" err="1" smtClean="0">
                <a:latin typeface="Bodoni MT" pitchFamily="18" charset="0"/>
              </a:rPr>
              <a:t>șocul</a:t>
            </a:r>
            <a:r>
              <a:rPr lang="en-US" sz="2000" dirty="0" smtClean="0">
                <a:latin typeface="Bodoni MT" pitchFamily="18" charset="0"/>
              </a:rPr>
              <a:t> </a:t>
            </a:r>
            <a:r>
              <a:rPr lang="en-US" sz="2000" dirty="0" err="1" smtClean="0">
                <a:latin typeface="Bodoni MT" pitchFamily="18" charset="0"/>
              </a:rPr>
              <a:t>pandemiei</a:t>
            </a:r>
            <a:r>
              <a:rPr lang="en-US" sz="2000" dirty="0" smtClean="0">
                <a:latin typeface="Bodoni MT" pitchFamily="18" charset="0"/>
              </a:rPr>
              <a:t> a </a:t>
            </a:r>
            <a:r>
              <a:rPr lang="en-US" sz="2000" dirty="0" err="1" smtClean="0">
                <a:latin typeface="Bodoni MT" pitchFamily="18" charset="0"/>
              </a:rPr>
              <a:t>fost</a:t>
            </a:r>
            <a:r>
              <a:rPr lang="en-US" sz="2000" dirty="0" smtClean="0">
                <a:latin typeface="Bodoni MT" pitchFamily="18" charset="0"/>
              </a:rPr>
              <a:t> </a:t>
            </a:r>
            <a:r>
              <a:rPr lang="en-US" sz="2000" dirty="0" err="1" smtClean="0">
                <a:latin typeface="Bodoni MT" pitchFamily="18" charset="0"/>
              </a:rPr>
              <a:t>rugăciunea</a:t>
            </a:r>
            <a:r>
              <a:rPr lang="en-US" sz="2000" dirty="0" smtClean="0">
                <a:latin typeface="Bodoni MT" pitchFamily="18" charset="0"/>
              </a:rPr>
              <a:t>, </a:t>
            </a:r>
            <a:r>
              <a:rPr lang="en-US" sz="2000" dirty="0" err="1" smtClean="0">
                <a:latin typeface="Bodoni MT" pitchFamily="18" charset="0"/>
              </a:rPr>
              <a:t>iar</a:t>
            </a:r>
            <a:r>
              <a:rPr lang="en-US" sz="2000" dirty="0" smtClean="0">
                <a:latin typeface="Bodoni MT" pitchFamily="18" charset="0"/>
              </a:rPr>
              <a:t> </a:t>
            </a:r>
            <a:r>
              <a:rPr lang="en-US" sz="2000" dirty="0" err="1" smtClean="0">
                <a:latin typeface="Bodoni MT" pitchFamily="18" charset="0"/>
              </a:rPr>
              <a:t>restul</a:t>
            </a:r>
            <a:r>
              <a:rPr lang="en-US" sz="2000" dirty="0" smtClean="0">
                <a:latin typeface="Bodoni MT" pitchFamily="18" charset="0"/>
              </a:rPr>
              <a:t> de 28% au </a:t>
            </a:r>
            <a:r>
              <a:rPr lang="en-US" sz="2000" dirty="0" err="1" smtClean="0">
                <a:latin typeface="Bodoni MT" pitchFamily="18" charset="0"/>
              </a:rPr>
              <a:t>avut</a:t>
            </a:r>
            <a:r>
              <a:rPr lang="en-US" sz="2000" dirty="0" smtClean="0">
                <a:latin typeface="Bodoni MT" pitchFamily="18" charset="0"/>
              </a:rPr>
              <a:t> ca </a:t>
            </a:r>
            <a:r>
              <a:rPr lang="en-US" sz="2000" dirty="0" err="1" smtClean="0">
                <a:latin typeface="Bodoni MT" pitchFamily="18" charset="0"/>
              </a:rPr>
              <a:t>răspuns</a:t>
            </a:r>
            <a:r>
              <a:rPr lang="en-US" sz="2000" dirty="0" smtClean="0">
                <a:latin typeface="Bodoni MT" pitchFamily="18" charset="0"/>
              </a:rPr>
              <a:t> </a:t>
            </a:r>
            <a:r>
              <a:rPr lang="en-US" sz="2000" dirty="0" err="1" smtClean="0">
                <a:latin typeface="Bodoni MT" pitchFamily="18" charset="0"/>
              </a:rPr>
              <a:t>nevoia</a:t>
            </a:r>
            <a:r>
              <a:rPr lang="en-US" sz="2000" dirty="0" smtClean="0">
                <a:latin typeface="Bodoni MT" pitchFamily="18" charset="0"/>
              </a:rPr>
              <a:t> de a se </a:t>
            </a:r>
            <a:r>
              <a:rPr lang="en-US" sz="2000" dirty="0" err="1" smtClean="0">
                <a:latin typeface="Bodoni MT" pitchFamily="18" charset="0"/>
              </a:rPr>
              <a:t>apropia</a:t>
            </a:r>
            <a:r>
              <a:rPr lang="en-US" sz="2000" dirty="0" smtClean="0">
                <a:latin typeface="Bodoni MT" pitchFamily="18" charset="0"/>
              </a:rPr>
              <a:t> </a:t>
            </a:r>
            <a:r>
              <a:rPr lang="en-US" sz="2000" dirty="0" err="1" smtClean="0">
                <a:latin typeface="Bodoni MT" pitchFamily="18" charset="0"/>
              </a:rPr>
              <a:t>și</a:t>
            </a:r>
            <a:r>
              <a:rPr lang="en-US" sz="2000" dirty="0" smtClean="0">
                <a:latin typeface="Bodoni MT" pitchFamily="18" charset="0"/>
              </a:rPr>
              <a:t> de a </a:t>
            </a:r>
            <a:r>
              <a:rPr lang="en-US" sz="2000" dirty="0" err="1" smtClean="0">
                <a:latin typeface="Bodoni MT" pitchFamily="18" charset="0"/>
              </a:rPr>
              <a:t>vorbi</a:t>
            </a:r>
            <a:r>
              <a:rPr lang="en-US" sz="2000" dirty="0" smtClean="0">
                <a:latin typeface="Bodoni MT" pitchFamily="18" charset="0"/>
              </a:rPr>
              <a:t> cu </a:t>
            </a:r>
            <a:r>
              <a:rPr lang="en-US" sz="2000" dirty="0" err="1" smtClean="0">
                <a:latin typeface="Bodoni MT" pitchFamily="18" charset="0"/>
              </a:rPr>
              <a:t>Dumnezeu</a:t>
            </a:r>
            <a:r>
              <a:rPr lang="en-US" sz="2000" dirty="0" smtClean="0">
                <a:latin typeface="Bodoni MT" pitchFamily="18" charset="0"/>
              </a:rPr>
              <a:t>.</a:t>
            </a:r>
          </a:p>
          <a:p>
            <a:endParaRPr lang="ro-RO" dirty="0" smtClean="0">
              <a:latin typeface="Bodoni MT" pitchFamily="18" charset="0"/>
              <a:ea typeface="Calibri" pitchFamily="34" charset="0"/>
              <a:cs typeface="Times New Roman" pitchFamily="18" charset="0"/>
            </a:endParaRPr>
          </a:p>
          <a:p>
            <a:endParaRPr lang="en-US" dirty="0"/>
          </a:p>
        </p:txBody>
      </p:sp>
      <p:graphicFrame>
        <p:nvGraphicFramePr>
          <p:cNvPr id="4" name="Chart 3"/>
          <p:cNvGraphicFramePr/>
          <p:nvPr/>
        </p:nvGraphicFramePr>
        <p:xfrm>
          <a:off x="642910" y="2500306"/>
          <a:ext cx="7858180" cy="40719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357166"/>
            <a:ext cx="8215370" cy="2246769"/>
          </a:xfrm>
          <a:prstGeom prst="rect">
            <a:avLst/>
          </a:prstGeom>
        </p:spPr>
        <p:txBody>
          <a:bodyPr wrap="square">
            <a:spAutoFit/>
          </a:bodyPr>
          <a:lstStyle/>
          <a:p>
            <a:pPr algn="just"/>
            <a:r>
              <a:rPr lang="ro-RO" sz="2000" b="1" dirty="0" smtClean="0">
                <a:latin typeface="Bodoni MT" pitchFamily="18" charset="0"/>
                <a:ea typeface="Calibri" pitchFamily="34" charset="0"/>
                <a:cs typeface="Times New Roman" pitchFamily="18" charset="0"/>
              </a:rPr>
              <a:t>4</a:t>
            </a:r>
            <a:r>
              <a:rPr lang="ro-RO" sz="2000" dirty="0" smtClean="0">
                <a:latin typeface="Bodoni MT" pitchFamily="18" charset="0"/>
                <a:ea typeface="Calibri" pitchFamily="34" charset="0"/>
                <a:cs typeface="Times New Roman" pitchFamily="18" charset="0"/>
              </a:rPr>
              <a:t>. Care au fost procupările spirituale ale perioadei de carantină din starea de urgență națională când ați răms în această instituție?</a:t>
            </a:r>
          </a:p>
          <a:p>
            <a:pPr algn="just">
              <a:buFont typeface="Wingdings" pitchFamily="2" charset="2"/>
              <a:buChar char="v"/>
            </a:pPr>
            <a:r>
              <a:rPr lang="en-US" sz="2000" dirty="0" smtClean="0">
                <a:latin typeface="Bodoni MT" pitchFamily="18" charset="0"/>
              </a:rPr>
              <a:t> La </a:t>
            </a:r>
            <a:r>
              <a:rPr lang="en-US" sz="2000" dirty="0" err="1" smtClean="0">
                <a:latin typeface="Bodoni MT" pitchFamily="18" charset="0"/>
              </a:rPr>
              <a:t>cea</a:t>
            </a:r>
            <a:r>
              <a:rPr lang="en-US" sz="2000" dirty="0" smtClean="0">
                <a:latin typeface="Bodoni MT" pitchFamily="18" charset="0"/>
              </a:rPr>
              <a:t> de-a 5-a </a:t>
            </a:r>
            <a:r>
              <a:rPr lang="en-US" sz="2000" dirty="0" err="1" smtClean="0">
                <a:latin typeface="Bodoni MT" pitchFamily="18" charset="0"/>
              </a:rPr>
              <a:t>întrebare</a:t>
            </a:r>
            <a:r>
              <a:rPr lang="en-US" sz="2000" dirty="0" smtClean="0">
                <a:latin typeface="Bodoni MT" pitchFamily="18" charset="0"/>
              </a:rPr>
              <a:t>, 59% au </a:t>
            </a:r>
            <a:r>
              <a:rPr lang="en-US" sz="2000" dirty="0" err="1" smtClean="0">
                <a:latin typeface="Bodoni MT" pitchFamily="18" charset="0"/>
              </a:rPr>
              <a:t>susținut</a:t>
            </a:r>
            <a:r>
              <a:rPr lang="en-US" sz="2000" dirty="0" smtClean="0">
                <a:latin typeface="Bodoni MT" pitchFamily="18" charset="0"/>
              </a:rPr>
              <a:t> </a:t>
            </a:r>
            <a:r>
              <a:rPr lang="en-US" sz="2000" dirty="0" err="1" smtClean="0">
                <a:latin typeface="Bodoni MT" pitchFamily="18" charset="0"/>
              </a:rPr>
              <a:t>că</a:t>
            </a:r>
            <a:r>
              <a:rPr lang="en-US" sz="2000" dirty="0" smtClean="0">
                <a:latin typeface="Bodoni MT" pitchFamily="18" charset="0"/>
              </a:rPr>
              <a:t> au </a:t>
            </a:r>
            <a:r>
              <a:rPr lang="en-US" sz="2000" dirty="0" err="1" smtClean="0">
                <a:latin typeface="Bodoni MT" pitchFamily="18" charset="0"/>
              </a:rPr>
              <a:t>participat</a:t>
            </a:r>
            <a:r>
              <a:rPr lang="en-US" sz="2000" dirty="0" smtClean="0">
                <a:latin typeface="Bodoni MT" pitchFamily="18" charset="0"/>
              </a:rPr>
              <a:t> la </a:t>
            </a:r>
            <a:r>
              <a:rPr lang="en-US" sz="2000" dirty="0" err="1" smtClean="0">
                <a:latin typeface="Bodoni MT" pitchFamily="18" charset="0"/>
              </a:rPr>
              <a:t>slujbele</a:t>
            </a:r>
            <a:r>
              <a:rPr lang="en-US" sz="2000" dirty="0" smtClean="0">
                <a:latin typeface="Bodoni MT" pitchFamily="18" charset="0"/>
              </a:rPr>
              <a:t> </a:t>
            </a:r>
            <a:r>
              <a:rPr lang="en-US" sz="2000" dirty="0" err="1" smtClean="0">
                <a:latin typeface="Bodoni MT" pitchFamily="18" charset="0"/>
              </a:rPr>
              <a:t>Sfintei</a:t>
            </a:r>
            <a:r>
              <a:rPr lang="en-US" sz="2000" dirty="0" smtClean="0">
                <a:latin typeface="Bodoni MT" pitchFamily="18" charset="0"/>
              </a:rPr>
              <a:t> </a:t>
            </a:r>
            <a:r>
              <a:rPr lang="en-US" sz="2000" dirty="0" err="1" smtClean="0">
                <a:latin typeface="Bodoni MT" pitchFamily="18" charset="0"/>
              </a:rPr>
              <a:t>Liturghii</a:t>
            </a:r>
            <a:r>
              <a:rPr lang="en-US" sz="2000" dirty="0" smtClean="0">
                <a:latin typeface="Bodoni MT" pitchFamily="18" charset="0"/>
              </a:rPr>
              <a:t>, 23% </a:t>
            </a:r>
            <a:r>
              <a:rPr lang="en-US" sz="2000" dirty="0" err="1" smtClean="0">
                <a:latin typeface="Bodoni MT" pitchFamily="18" charset="0"/>
              </a:rPr>
              <a:t>și</a:t>
            </a:r>
            <a:r>
              <a:rPr lang="en-US" sz="2000" dirty="0" smtClean="0">
                <a:latin typeface="Bodoni MT" pitchFamily="18" charset="0"/>
              </a:rPr>
              <a:t>-au </a:t>
            </a:r>
            <a:r>
              <a:rPr lang="en-US" sz="2000" dirty="0" err="1" smtClean="0">
                <a:latin typeface="Bodoni MT" pitchFamily="18" charset="0"/>
              </a:rPr>
              <a:t>făcut</a:t>
            </a:r>
            <a:r>
              <a:rPr lang="en-US" sz="2000" dirty="0" smtClean="0">
                <a:latin typeface="Bodoni MT" pitchFamily="18" charset="0"/>
              </a:rPr>
              <a:t> un program de </a:t>
            </a:r>
            <a:r>
              <a:rPr lang="en-US" sz="2000" dirty="0" err="1" smtClean="0">
                <a:latin typeface="Bodoni MT" pitchFamily="18" charset="0"/>
              </a:rPr>
              <a:t>citire</a:t>
            </a:r>
            <a:r>
              <a:rPr lang="en-US" sz="2000" dirty="0" smtClean="0">
                <a:latin typeface="Bodoni MT" pitchFamily="18" charset="0"/>
              </a:rPr>
              <a:t> din </a:t>
            </a:r>
            <a:r>
              <a:rPr lang="en-US" sz="2000" dirty="0" err="1" smtClean="0">
                <a:latin typeface="Bodoni MT" pitchFamily="18" charset="0"/>
              </a:rPr>
              <a:t>Psaltire</a:t>
            </a:r>
            <a:r>
              <a:rPr lang="en-US" sz="2000" dirty="0" smtClean="0">
                <a:latin typeface="Bodoni MT" pitchFamily="18" charset="0"/>
              </a:rPr>
              <a:t>, 10% au </a:t>
            </a:r>
            <a:r>
              <a:rPr lang="en-US" sz="2000" dirty="0" err="1" smtClean="0">
                <a:latin typeface="Bodoni MT" pitchFamily="18" charset="0"/>
              </a:rPr>
              <a:t>participat</a:t>
            </a:r>
            <a:r>
              <a:rPr lang="en-US" sz="2000" dirty="0" smtClean="0">
                <a:latin typeface="Bodoni MT" pitchFamily="18" charset="0"/>
              </a:rPr>
              <a:t> la </a:t>
            </a:r>
            <a:r>
              <a:rPr lang="en-US" sz="2000" dirty="0" err="1" smtClean="0">
                <a:latin typeface="Bodoni MT" pitchFamily="18" charset="0"/>
              </a:rPr>
              <a:t>rugăciunile</a:t>
            </a:r>
            <a:r>
              <a:rPr lang="en-US" sz="2000" dirty="0" smtClean="0">
                <a:latin typeface="Bodoni MT" pitchFamily="18" charset="0"/>
              </a:rPr>
              <a:t> de </a:t>
            </a:r>
            <a:r>
              <a:rPr lang="en-US" sz="2000" dirty="0" err="1" smtClean="0">
                <a:latin typeface="Bodoni MT" pitchFamily="18" charset="0"/>
              </a:rPr>
              <a:t>seară</a:t>
            </a:r>
            <a:r>
              <a:rPr lang="en-US" sz="2000" dirty="0" smtClean="0">
                <a:latin typeface="Bodoni MT" pitchFamily="18" charset="0"/>
              </a:rPr>
              <a:t> </a:t>
            </a:r>
            <a:r>
              <a:rPr lang="en-US" sz="2000" dirty="0" err="1" smtClean="0">
                <a:latin typeface="Bodoni MT" pitchFamily="18" charset="0"/>
              </a:rPr>
              <a:t>și</a:t>
            </a:r>
            <a:r>
              <a:rPr lang="en-US" sz="2000" dirty="0" smtClean="0">
                <a:latin typeface="Bodoni MT" pitchFamily="18" charset="0"/>
              </a:rPr>
              <a:t> 8% </a:t>
            </a:r>
            <a:r>
              <a:rPr lang="en-US" sz="2000" dirty="0" err="1" smtClean="0">
                <a:latin typeface="Bodoni MT" pitchFamily="18" charset="0"/>
              </a:rPr>
              <a:t>dintre</a:t>
            </a:r>
            <a:r>
              <a:rPr lang="en-US" sz="2000" dirty="0" smtClean="0">
                <a:latin typeface="Bodoni MT" pitchFamily="18" charset="0"/>
              </a:rPr>
              <a:t> </a:t>
            </a:r>
            <a:r>
              <a:rPr lang="en-US" sz="2000" dirty="0" err="1" smtClean="0">
                <a:latin typeface="Bodoni MT" pitchFamily="18" charset="0"/>
              </a:rPr>
              <a:t>ei</a:t>
            </a:r>
            <a:r>
              <a:rPr lang="en-US" sz="2000" dirty="0" smtClean="0">
                <a:latin typeface="Bodoni MT" pitchFamily="18" charset="0"/>
              </a:rPr>
              <a:t> au </a:t>
            </a:r>
            <a:r>
              <a:rPr lang="en-US" sz="2000" dirty="0" err="1" smtClean="0">
                <a:latin typeface="Bodoni MT" pitchFamily="18" charset="0"/>
              </a:rPr>
              <a:t>spus</a:t>
            </a:r>
            <a:r>
              <a:rPr lang="en-US" sz="2000" dirty="0" smtClean="0">
                <a:latin typeface="Bodoni MT" pitchFamily="18" charset="0"/>
              </a:rPr>
              <a:t> </a:t>
            </a:r>
            <a:r>
              <a:rPr lang="en-US" sz="2000" dirty="0" err="1" smtClean="0">
                <a:latin typeface="Bodoni MT" pitchFamily="18" charset="0"/>
              </a:rPr>
              <a:t>că</a:t>
            </a:r>
            <a:r>
              <a:rPr lang="en-US" sz="2000" dirty="0" smtClean="0">
                <a:latin typeface="Bodoni MT" pitchFamily="18" charset="0"/>
              </a:rPr>
              <a:t> au </a:t>
            </a:r>
            <a:r>
              <a:rPr lang="en-US" sz="2000" dirty="0" err="1" smtClean="0">
                <a:latin typeface="Bodoni MT" pitchFamily="18" charset="0"/>
              </a:rPr>
              <a:t>participat</a:t>
            </a:r>
            <a:r>
              <a:rPr lang="en-US" sz="2000" dirty="0" smtClean="0">
                <a:latin typeface="Bodoni MT" pitchFamily="18" charset="0"/>
              </a:rPr>
              <a:t> la </a:t>
            </a:r>
            <a:r>
              <a:rPr lang="en-US" sz="2000" dirty="0" err="1" smtClean="0">
                <a:latin typeface="Bodoni MT" pitchFamily="18" charset="0"/>
              </a:rPr>
              <a:t>slujbele</a:t>
            </a:r>
            <a:r>
              <a:rPr lang="en-US" sz="2000" dirty="0" smtClean="0">
                <a:latin typeface="Bodoni MT" pitchFamily="18" charset="0"/>
              </a:rPr>
              <a:t> de </a:t>
            </a:r>
            <a:r>
              <a:rPr lang="en-US" sz="2000" dirty="0" err="1" smtClean="0">
                <a:latin typeface="Bodoni MT" pitchFamily="18" charset="0"/>
              </a:rPr>
              <a:t>priveghere</a:t>
            </a:r>
            <a:r>
              <a:rPr lang="en-US" sz="2000" dirty="0" smtClean="0">
                <a:latin typeface="Bodoni MT" pitchFamily="18" charset="0"/>
              </a:rPr>
              <a:t>.</a:t>
            </a:r>
          </a:p>
          <a:p>
            <a:pPr algn="just"/>
            <a:endParaRPr lang="en-US" sz="2000" dirty="0">
              <a:latin typeface="Bodoni MT" pitchFamily="18" charset="0"/>
            </a:endParaRPr>
          </a:p>
        </p:txBody>
      </p:sp>
      <p:graphicFrame>
        <p:nvGraphicFramePr>
          <p:cNvPr id="3" name="Chart 2"/>
          <p:cNvGraphicFramePr/>
          <p:nvPr/>
        </p:nvGraphicFramePr>
        <p:xfrm>
          <a:off x="642910" y="2500306"/>
          <a:ext cx="7597723" cy="39828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285728"/>
            <a:ext cx="8143932" cy="2862322"/>
          </a:xfrm>
          <a:prstGeom prst="rect">
            <a:avLst/>
          </a:prstGeom>
        </p:spPr>
        <p:txBody>
          <a:bodyPr wrap="square">
            <a:spAutoFit/>
          </a:bodyPr>
          <a:lstStyle/>
          <a:p>
            <a:pPr algn="just"/>
            <a:r>
              <a:rPr lang="ro-RO" sz="2000" b="1" dirty="0" smtClean="0">
                <a:latin typeface="Bodoni MT" pitchFamily="18" charset="0"/>
                <a:ea typeface="Calibri" pitchFamily="34" charset="0"/>
                <a:cs typeface="Times New Roman" pitchFamily="18" charset="0"/>
              </a:rPr>
              <a:t>5</a:t>
            </a:r>
            <a:r>
              <a:rPr lang="ro-RO" sz="2000" dirty="0" smtClean="0">
                <a:latin typeface="Bodoni MT" pitchFamily="18" charset="0"/>
                <a:ea typeface="Calibri" pitchFamily="34" charset="0"/>
                <a:cs typeface="Times New Roman" pitchFamily="18" charset="0"/>
              </a:rPr>
              <a:t>. Ați unit rugăciunea unul pentru celelălat? Ati practicat rugăciunea de noapte și privegherea? Dar Rugăciunea lui Iisus sau Rugăciunea inimii, ați practicat-o?</a:t>
            </a:r>
            <a:r>
              <a:rPr lang="en-US" sz="2000" dirty="0" smtClean="0">
                <a:latin typeface="Bodoni MT" pitchFamily="18" charset="0"/>
              </a:rPr>
              <a:t> </a:t>
            </a:r>
            <a:endParaRPr lang="ro-RO" sz="2000" dirty="0" smtClean="0">
              <a:latin typeface="Bodoni MT" pitchFamily="18" charset="0"/>
            </a:endParaRPr>
          </a:p>
          <a:p>
            <a:pPr algn="just">
              <a:buFont typeface="Wingdings" pitchFamily="2" charset="2"/>
              <a:buChar char="v"/>
            </a:pPr>
            <a:r>
              <a:rPr lang="en-US" sz="2000" dirty="0" smtClean="0">
                <a:latin typeface="Bodoni MT" pitchFamily="18" charset="0"/>
              </a:rPr>
              <a:t>90% </a:t>
            </a:r>
            <a:r>
              <a:rPr lang="en-US" sz="2000" dirty="0" err="1" smtClean="0">
                <a:latin typeface="Bodoni MT" pitchFamily="18" charset="0"/>
              </a:rPr>
              <a:t>dintre</a:t>
            </a:r>
            <a:r>
              <a:rPr lang="en-US" sz="2000" dirty="0" smtClean="0">
                <a:latin typeface="Bodoni MT" pitchFamily="18" charset="0"/>
              </a:rPr>
              <a:t> </a:t>
            </a:r>
            <a:r>
              <a:rPr lang="en-US" sz="2000" dirty="0" err="1" smtClean="0">
                <a:latin typeface="Bodoni MT" pitchFamily="18" charset="0"/>
              </a:rPr>
              <a:t>respondenți</a:t>
            </a:r>
            <a:r>
              <a:rPr lang="en-US" sz="2000" dirty="0" smtClean="0">
                <a:latin typeface="Bodoni MT" pitchFamily="18" charset="0"/>
              </a:rPr>
              <a:t> au </a:t>
            </a:r>
            <a:r>
              <a:rPr lang="en-US" sz="2000" dirty="0" err="1" smtClean="0">
                <a:latin typeface="Bodoni MT" pitchFamily="18" charset="0"/>
              </a:rPr>
              <a:t>răspuns</a:t>
            </a:r>
            <a:r>
              <a:rPr lang="en-US" sz="2000" dirty="0" smtClean="0">
                <a:latin typeface="Bodoni MT" pitchFamily="18" charset="0"/>
              </a:rPr>
              <a:t> la </a:t>
            </a:r>
            <a:r>
              <a:rPr lang="en-US" sz="2000" dirty="0" err="1" smtClean="0">
                <a:latin typeface="Bodoni MT" pitchFamily="18" charset="0"/>
              </a:rPr>
              <a:t>această</a:t>
            </a:r>
            <a:r>
              <a:rPr lang="en-US" sz="2000" dirty="0" smtClean="0">
                <a:latin typeface="Bodoni MT" pitchFamily="18" charset="0"/>
              </a:rPr>
              <a:t> </a:t>
            </a:r>
            <a:r>
              <a:rPr lang="en-US" sz="2000" dirty="0" err="1" smtClean="0">
                <a:latin typeface="Bodoni MT" pitchFamily="18" charset="0"/>
              </a:rPr>
              <a:t>întrebare</a:t>
            </a:r>
            <a:r>
              <a:rPr lang="en-US" sz="2000" dirty="0" smtClean="0">
                <a:latin typeface="Bodoni MT" pitchFamily="18" charset="0"/>
              </a:rPr>
              <a:t> </a:t>
            </a:r>
            <a:r>
              <a:rPr lang="en-US" sz="2000" dirty="0" err="1" smtClean="0">
                <a:latin typeface="Bodoni MT" pitchFamily="18" charset="0"/>
              </a:rPr>
              <a:t>că</a:t>
            </a:r>
            <a:r>
              <a:rPr lang="en-US" sz="2000" dirty="0" smtClean="0">
                <a:latin typeface="Bodoni MT" pitchFamily="18" charset="0"/>
              </a:rPr>
              <a:t> au </a:t>
            </a:r>
            <a:r>
              <a:rPr lang="en-US" sz="2000" dirty="0" err="1" smtClean="0">
                <a:latin typeface="Bodoni MT" pitchFamily="18" charset="0"/>
              </a:rPr>
              <a:t>practicat</a:t>
            </a:r>
            <a:r>
              <a:rPr lang="en-US" sz="2000" dirty="0" smtClean="0">
                <a:latin typeface="Bodoni MT" pitchFamily="18" charset="0"/>
              </a:rPr>
              <a:t> </a:t>
            </a:r>
            <a:r>
              <a:rPr lang="en-US" sz="2000" dirty="0" err="1" smtClean="0">
                <a:latin typeface="Bodoni MT" pitchFamily="18" charset="0"/>
              </a:rPr>
              <a:t>rugăciunea</a:t>
            </a:r>
            <a:r>
              <a:rPr lang="en-US" sz="2000" dirty="0" smtClean="0">
                <a:latin typeface="Bodoni MT" pitchFamily="18" charset="0"/>
              </a:rPr>
              <a:t> </a:t>
            </a:r>
            <a:r>
              <a:rPr lang="en-US" sz="2000" dirty="0" err="1" smtClean="0">
                <a:latin typeface="Bodoni MT" pitchFamily="18" charset="0"/>
              </a:rPr>
              <a:t>alături</a:t>
            </a:r>
            <a:r>
              <a:rPr lang="en-US" sz="2000" dirty="0" smtClean="0">
                <a:latin typeface="Bodoni MT" pitchFamily="18" charset="0"/>
              </a:rPr>
              <a:t> de </a:t>
            </a:r>
            <a:r>
              <a:rPr lang="en-US" sz="2000" dirty="0" err="1" smtClean="0">
                <a:latin typeface="Bodoni MT" pitchFamily="18" charset="0"/>
              </a:rPr>
              <a:t>toți</a:t>
            </a:r>
            <a:r>
              <a:rPr lang="en-US" sz="2000" dirty="0" smtClean="0">
                <a:latin typeface="Bodoni MT" pitchFamily="18" charset="0"/>
              </a:rPr>
              <a:t> </a:t>
            </a:r>
            <a:r>
              <a:rPr lang="en-US" sz="2000" dirty="0" err="1" smtClean="0">
                <a:latin typeface="Bodoni MT" pitchFamily="18" charset="0"/>
              </a:rPr>
              <a:t>ceilalți</a:t>
            </a:r>
            <a:r>
              <a:rPr lang="en-US" sz="2000" dirty="0" smtClean="0">
                <a:latin typeface="Bodoni MT" pitchFamily="18" charset="0"/>
              </a:rPr>
              <a:t> </a:t>
            </a:r>
            <a:r>
              <a:rPr lang="en-US" sz="2000" dirty="0" err="1" smtClean="0">
                <a:latin typeface="Bodoni MT" pitchFamily="18" charset="0"/>
              </a:rPr>
              <a:t>și</a:t>
            </a:r>
            <a:r>
              <a:rPr lang="en-US" sz="2000" dirty="0" smtClean="0">
                <a:latin typeface="Bodoni MT" pitchFamily="18" charset="0"/>
              </a:rPr>
              <a:t> </a:t>
            </a:r>
            <a:r>
              <a:rPr lang="en-US" sz="2000" dirty="0" err="1" smtClean="0">
                <a:latin typeface="Bodoni MT" pitchFamily="18" charset="0"/>
              </a:rPr>
              <a:t>că</a:t>
            </a:r>
            <a:r>
              <a:rPr lang="en-US" sz="2000" dirty="0" smtClean="0">
                <a:latin typeface="Bodoni MT" pitchFamily="18" charset="0"/>
              </a:rPr>
              <a:t> au </a:t>
            </a:r>
            <a:r>
              <a:rPr lang="en-US" sz="2000" dirty="0" err="1" smtClean="0">
                <a:latin typeface="Bodoni MT" pitchFamily="18" charset="0"/>
              </a:rPr>
              <a:t>trăit</a:t>
            </a:r>
            <a:r>
              <a:rPr lang="en-US" sz="2000" dirty="0" smtClean="0">
                <a:latin typeface="Bodoni MT" pitchFamily="18" charset="0"/>
              </a:rPr>
              <a:t> </a:t>
            </a:r>
            <a:r>
              <a:rPr lang="en-US" sz="2000" dirty="0" err="1" smtClean="0">
                <a:latin typeface="Bodoni MT" pitchFamily="18" charset="0"/>
              </a:rPr>
              <a:t>mai</a:t>
            </a:r>
            <a:r>
              <a:rPr lang="en-US" sz="2000" dirty="0" smtClean="0">
                <a:latin typeface="Bodoni MT" pitchFamily="18" charset="0"/>
              </a:rPr>
              <a:t> </a:t>
            </a:r>
            <a:r>
              <a:rPr lang="en-US" sz="2000" dirty="0" err="1" smtClean="0">
                <a:latin typeface="Bodoni MT" pitchFamily="18" charset="0"/>
              </a:rPr>
              <a:t>profund</a:t>
            </a:r>
            <a:r>
              <a:rPr lang="en-US" sz="2000" dirty="0" smtClean="0">
                <a:latin typeface="Bodoni MT" pitchFamily="18" charset="0"/>
              </a:rPr>
              <a:t> </a:t>
            </a:r>
            <a:r>
              <a:rPr lang="en-US" sz="2000" dirty="0" err="1" smtClean="0">
                <a:latin typeface="Bodoni MT" pitchFamily="18" charset="0"/>
              </a:rPr>
              <a:t>rugăciunea</a:t>
            </a:r>
            <a:r>
              <a:rPr lang="en-US" sz="2000" dirty="0" smtClean="0">
                <a:latin typeface="Bodoni MT" pitchFamily="18" charset="0"/>
              </a:rPr>
              <a:t>, 5% au </a:t>
            </a:r>
            <a:r>
              <a:rPr lang="en-US" sz="2000" dirty="0" err="1" smtClean="0">
                <a:latin typeface="Bodoni MT" pitchFamily="18" charset="0"/>
              </a:rPr>
              <a:t>practicat</a:t>
            </a:r>
            <a:r>
              <a:rPr lang="en-US" sz="2000" dirty="0" smtClean="0">
                <a:latin typeface="Bodoni MT" pitchFamily="18" charset="0"/>
              </a:rPr>
              <a:t> </a:t>
            </a:r>
            <a:r>
              <a:rPr lang="en-US" sz="2000" dirty="0" err="1" smtClean="0">
                <a:latin typeface="Bodoni MT" pitchFamily="18" charset="0"/>
              </a:rPr>
              <a:t>rugăciunea</a:t>
            </a:r>
            <a:r>
              <a:rPr lang="en-US" sz="2000" dirty="0" smtClean="0">
                <a:latin typeface="Bodoni MT" pitchFamily="18" charset="0"/>
              </a:rPr>
              <a:t> individual </a:t>
            </a:r>
            <a:r>
              <a:rPr lang="en-US" sz="2000" dirty="0" err="1" smtClean="0">
                <a:latin typeface="Bodoni MT" pitchFamily="18" charset="0"/>
              </a:rPr>
              <a:t>și</a:t>
            </a:r>
            <a:r>
              <a:rPr lang="en-US" sz="2000" dirty="0" smtClean="0">
                <a:latin typeface="Bodoni MT" pitchFamily="18" charset="0"/>
              </a:rPr>
              <a:t> </a:t>
            </a:r>
            <a:r>
              <a:rPr lang="en-US" sz="2000" dirty="0" err="1" smtClean="0">
                <a:latin typeface="Bodoni MT" pitchFamily="18" charset="0"/>
              </a:rPr>
              <a:t>restul</a:t>
            </a:r>
            <a:r>
              <a:rPr lang="en-US" sz="2000" dirty="0" smtClean="0">
                <a:latin typeface="Bodoni MT" pitchFamily="18" charset="0"/>
              </a:rPr>
              <a:t> de 5% </a:t>
            </a:r>
            <a:r>
              <a:rPr lang="en-US" sz="2000" dirty="0" err="1" smtClean="0">
                <a:latin typeface="Bodoni MT" pitchFamily="18" charset="0"/>
              </a:rPr>
              <a:t>rugăciunea</a:t>
            </a:r>
            <a:r>
              <a:rPr lang="en-US" sz="2000" dirty="0" smtClean="0">
                <a:latin typeface="Bodoni MT" pitchFamily="18" charset="0"/>
              </a:rPr>
              <a:t> de </a:t>
            </a:r>
            <a:r>
              <a:rPr lang="en-US" sz="2000" dirty="0" err="1" smtClean="0">
                <a:latin typeface="Bodoni MT" pitchFamily="18" charset="0"/>
              </a:rPr>
              <a:t>noapte</a:t>
            </a:r>
            <a:r>
              <a:rPr lang="en-US" sz="2000" dirty="0" smtClean="0">
                <a:latin typeface="Bodoni MT" pitchFamily="18" charset="0"/>
              </a:rPr>
              <a:t> </a:t>
            </a:r>
            <a:r>
              <a:rPr lang="en-US" sz="2000" dirty="0" err="1" smtClean="0">
                <a:latin typeface="Bodoni MT" pitchFamily="18" charset="0"/>
              </a:rPr>
              <a:t>și</a:t>
            </a:r>
            <a:r>
              <a:rPr lang="en-US" sz="2000" dirty="0" smtClean="0">
                <a:latin typeface="Bodoni MT" pitchFamily="18" charset="0"/>
              </a:rPr>
              <a:t> a </a:t>
            </a:r>
            <a:r>
              <a:rPr lang="en-US" sz="2000" dirty="0" err="1" smtClean="0">
                <a:latin typeface="Bodoni MT" pitchFamily="18" charset="0"/>
              </a:rPr>
              <a:t>inimii</a:t>
            </a:r>
            <a:r>
              <a:rPr lang="en-US" sz="2000" dirty="0" smtClean="0">
                <a:latin typeface="Bodoni MT" pitchFamily="18" charset="0"/>
              </a:rPr>
              <a:t>.</a:t>
            </a:r>
          </a:p>
          <a:p>
            <a:pPr algn="just"/>
            <a:endParaRPr lang="ro-RO" sz="2000" dirty="0" smtClean="0">
              <a:latin typeface="Bodoni MT" pitchFamily="18" charset="0"/>
              <a:ea typeface="Calibri" pitchFamily="34" charset="0"/>
              <a:cs typeface="Times New Roman" pitchFamily="18" charset="0"/>
            </a:endParaRPr>
          </a:p>
          <a:p>
            <a:pPr algn="just"/>
            <a:endParaRPr lang="en-US" sz="2000" dirty="0">
              <a:latin typeface="Bodoni MT" pitchFamily="18" charset="0"/>
            </a:endParaRPr>
          </a:p>
        </p:txBody>
      </p:sp>
      <p:graphicFrame>
        <p:nvGraphicFramePr>
          <p:cNvPr id="3" name="Chart 2"/>
          <p:cNvGraphicFramePr/>
          <p:nvPr/>
        </p:nvGraphicFramePr>
        <p:xfrm>
          <a:off x="642910" y="2571744"/>
          <a:ext cx="7929618" cy="393859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500042"/>
            <a:ext cx="8786874" cy="984885"/>
          </a:xfrm>
          <a:prstGeom prst="rect">
            <a:avLst/>
          </a:prstGeom>
        </p:spPr>
        <p:txBody>
          <a:bodyPr wrap="square">
            <a:spAutoFit/>
          </a:bodyPr>
          <a:lstStyle/>
          <a:p>
            <a:pPr algn="just"/>
            <a:r>
              <a:rPr lang="ro-RO" sz="2000" b="1" dirty="0" smtClean="0">
                <a:latin typeface="Bodoni MT" pitchFamily="18" charset="0"/>
                <a:ea typeface="Calibri" pitchFamily="34" charset="0"/>
                <a:cs typeface="Times New Roman" pitchFamily="18" charset="0"/>
              </a:rPr>
              <a:t>6</a:t>
            </a:r>
            <a:r>
              <a:rPr lang="ro-RO" sz="2000" dirty="0" smtClean="0">
                <a:latin typeface="Bodoni MT" pitchFamily="18" charset="0"/>
                <a:ea typeface="Calibri" pitchFamily="34" charset="0"/>
                <a:cs typeface="Times New Roman" pitchFamily="18" charset="0"/>
              </a:rPr>
              <a:t>. Ce sentimente religioase au fost cele care v-au dominat? </a:t>
            </a:r>
          </a:p>
          <a:p>
            <a:pPr algn="just">
              <a:buFont typeface="Wingdings" pitchFamily="2" charset="2"/>
              <a:buChar char="v"/>
            </a:pPr>
            <a:r>
              <a:rPr lang="en-US" sz="2000" dirty="0" smtClean="0">
                <a:latin typeface="Bodoni MT" pitchFamily="18" charset="0"/>
              </a:rPr>
              <a:t>64% au </a:t>
            </a:r>
            <a:r>
              <a:rPr lang="en-US" sz="2000" dirty="0" err="1" smtClean="0">
                <a:latin typeface="Bodoni MT" pitchFamily="18" charset="0"/>
              </a:rPr>
              <a:t>simțit</a:t>
            </a:r>
            <a:r>
              <a:rPr lang="en-US" sz="2000" dirty="0" smtClean="0">
                <a:latin typeface="Bodoni MT" pitchFamily="18" charset="0"/>
              </a:rPr>
              <a:t> </a:t>
            </a:r>
            <a:r>
              <a:rPr lang="en-US" sz="2000" dirty="0" err="1" smtClean="0">
                <a:latin typeface="Bodoni MT" pitchFamily="18" charset="0"/>
              </a:rPr>
              <a:t>încredere</a:t>
            </a:r>
            <a:r>
              <a:rPr lang="en-US" sz="2000" dirty="0" smtClean="0">
                <a:latin typeface="Bodoni MT" pitchFamily="18" charset="0"/>
              </a:rPr>
              <a:t>, 25 % pace </a:t>
            </a:r>
            <a:r>
              <a:rPr lang="en-US" sz="2000" dirty="0" err="1" smtClean="0">
                <a:latin typeface="Bodoni MT" pitchFamily="18" charset="0"/>
              </a:rPr>
              <a:t>și</a:t>
            </a:r>
            <a:r>
              <a:rPr lang="en-US" sz="2000" dirty="0" smtClean="0">
                <a:latin typeface="Bodoni MT" pitchFamily="18" charset="0"/>
              </a:rPr>
              <a:t> 11% </a:t>
            </a:r>
            <a:r>
              <a:rPr lang="en-US" sz="2000" dirty="0" err="1" smtClean="0">
                <a:latin typeface="Bodoni MT" pitchFamily="18" charset="0"/>
              </a:rPr>
              <a:t>liniște</a:t>
            </a:r>
            <a:r>
              <a:rPr lang="en-US" sz="2000" dirty="0" smtClean="0">
                <a:latin typeface="Bodoni MT" pitchFamily="18" charset="0"/>
              </a:rPr>
              <a:t> </a:t>
            </a:r>
            <a:r>
              <a:rPr lang="en-US" sz="2000" dirty="0" err="1" smtClean="0">
                <a:latin typeface="Bodoni MT" pitchFamily="18" charset="0"/>
              </a:rPr>
              <a:t>sufletească</a:t>
            </a:r>
            <a:r>
              <a:rPr lang="en-US" sz="2000" dirty="0" smtClean="0">
                <a:latin typeface="Bodoni MT" pitchFamily="18" charset="0"/>
              </a:rPr>
              <a:t>.</a:t>
            </a:r>
          </a:p>
          <a:p>
            <a:pPr algn="just"/>
            <a:endParaRPr lang="en-US" dirty="0"/>
          </a:p>
        </p:txBody>
      </p:sp>
      <p:graphicFrame>
        <p:nvGraphicFramePr>
          <p:cNvPr id="3" name="Chart 2"/>
          <p:cNvGraphicFramePr/>
          <p:nvPr/>
        </p:nvGraphicFramePr>
        <p:xfrm>
          <a:off x="785786" y="1428736"/>
          <a:ext cx="7500990" cy="45005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9144000" cy="2585323"/>
          </a:xfrm>
          <a:prstGeom prst="rect">
            <a:avLst/>
          </a:prstGeom>
        </p:spPr>
        <p:txBody>
          <a:bodyPr wrap="square">
            <a:spAutoFit/>
          </a:bodyPr>
          <a:lstStyle/>
          <a:p>
            <a:pPr algn="just"/>
            <a:r>
              <a:rPr lang="ro-RO" b="1" dirty="0" smtClean="0">
                <a:latin typeface="Bodoni MT" pitchFamily="18" charset="0"/>
                <a:ea typeface="Calibri" pitchFamily="34" charset="0"/>
                <a:cs typeface="Times New Roman" pitchFamily="18" charset="0"/>
              </a:rPr>
              <a:t>7</a:t>
            </a:r>
            <a:r>
              <a:rPr lang="ro-RO" dirty="0" smtClean="0">
                <a:latin typeface="Bodoni MT" pitchFamily="18" charset="0"/>
                <a:ea typeface="Calibri" pitchFamily="34" charset="0"/>
                <a:cs typeface="Times New Roman" pitchFamily="18" charset="0"/>
              </a:rPr>
              <a:t>. Toată această experiență spirtuală a fost utilă într-o perioadă a sufeinței din afară instituției și din interiorul acesteia? Cum și-a pus amprenta acea perioadă duhovnicească asupra vieții de după carantină? S-a modificat în bine relația cu Dumnezeu și cu semenii?</a:t>
            </a:r>
          </a:p>
          <a:p>
            <a:pPr algn="just">
              <a:buFont typeface="Wingdings" pitchFamily="2" charset="2"/>
              <a:buChar char="v"/>
            </a:pPr>
            <a:r>
              <a:rPr lang="en-US" dirty="0" smtClean="0">
                <a:latin typeface="Bodoni MT" pitchFamily="18" charset="0"/>
              </a:rPr>
              <a:t> 40% </a:t>
            </a:r>
            <a:r>
              <a:rPr lang="en-US" dirty="0" err="1" smtClean="0">
                <a:latin typeface="Bodoni MT" pitchFamily="18" charset="0"/>
              </a:rPr>
              <a:t>dintre</a:t>
            </a:r>
            <a:r>
              <a:rPr lang="en-US" dirty="0" smtClean="0">
                <a:latin typeface="Bodoni MT" pitchFamily="18" charset="0"/>
              </a:rPr>
              <a:t> </a:t>
            </a:r>
            <a:r>
              <a:rPr lang="en-US" dirty="0" err="1" smtClean="0">
                <a:latin typeface="Bodoni MT" pitchFamily="18" charset="0"/>
              </a:rPr>
              <a:t>respondenți</a:t>
            </a:r>
            <a:r>
              <a:rPr lang="en-US" dirty="0" smtClean="0">
                <a:latin typeface="Bodoni MT" pitchFamily="18" charset="0"/>
              </a:rPr>
              <a:t> au </a:t>
            </a:r>
            <a:r>
              <a:rPr lang="en-US" dirty="0" err="1" smtClean="0">
                <a:latin typeface="Bodoni MT" pitchFamily="18" charset="0"/>
              </a:rPr>
              <a:t>răspuns</a:t>
            </a:r>
            <a:r>
              <a:rPr lang="en-US" dirty="0" smtClean="0">
                <a:latin typeface="Bodoni MT" pitchFamily="18" charset="0"/>
              </a:rPr>
              <a:t> </a:t>
            </a:r>
            <a:r>
              <a:rPr lang="en-US" dirty="0" err="1" smtClean="0">
                <a:latin typeface="Bodoni MT" pitchFamily="18" charset="0"/>
              </a:rPr>
              <a:t>că</a:t>
            </a:r>
            <a:r>
              <a:rPr lang="en-US" dirty="0" smtClean="0">
                <a:latin typeface="Bodoni MT" pitchFamily="18" charset="0"/>
              </a:rPr>
              <a:t> s-au </a:t>
            </a:r>
            <a:r>
              <a:rPr lang="en-US" dirty="0" err="1" smtClean="0">
                <a:latin typeface="Bodoni MT" pitchFamily="18" charset="0"/>
              </a:rPr>
              <a:t>apropiat</a:t>
            </a:r>
            <a:r>
              <a:rPr lang="en-US" dirty="0" smtClean="0">
                <a:latin typeface="Bodoni MT" pitchFamily="18" charset="0"/>
              </a:rPr>
              <a:t> </a:t>
            </a:r>
            <a:r>
              <a:rPr lang="en-US" dirty="0" err="1" smtClean="0">
                <a:latin typeface="Bodoni MT" pitchFamily="18" charset="0"/>
              </a:rPr>
              <a:t>mai</a:t>
            </a:r>
            <a:r>
              <a:rPr lang="en-US" dirty="0" smtClean="0">
                <a:latin typeface="Bodoni MT" pitchFamily="18" charset="0"/>
              </a:rPr>
              <a:t> </a:t>
            </a:r>
            <a:r>
              <a:rPr lang="en-US" dirty="0" err="1" smtClean="0">
                <a:latin typeface="Bodoni MT" pitchFamily="18" charset="0"/>
              </a:rPr>
              <a:t>mult</a:t>
            </a:r>
            <a:r>
              <a:rPr lang="en-US" dirty="0" smtClean="0">
                <a:latin typeface="Bodoni MT" pitchFamily="18" charset="0"/>
              </a:rPr>
              <a:t> de </a:t>
            </a:r>
            <a:r>
              <a:rPr lang="en-US" dirty="0" err="1" smtClean="0">
                <a:latin typeface="Bodoni MT" pitchFamily="18" charset="0"/>
              </a:rPr>
              <a:t>Dumnezeu</a:t>
            </a:r>
            <a:r>
              <a:rPr lang="en-US" dirty="0" smtClean="0">
                <a:latin typeface="Bodoni MT" pitchFamily="18" charset="0"/>
              </a:rPr>
              <a:t> </a:t>
            </a:r>
            <a:r>
              <a:rPr lang="en-US" dirty="0" err="1" smtClean="0">
                <a:latin typeface="Bodoni MT" pitchFamily="18" charset="0"/>
              </a:rPr>
              <a:t>și</a:t>
            </a:r>
            <a:r>
              <a:rPr lang="en-US" dirty="0" smtClean="0">
                <a:latin typeface="Bodoni MT" pitchFamily="18" charset="0"/>
              </a:rPr>
              <a:t> de </a:t>
            </a:r>
            <a:r>
              <a:rPr lang="en-US" dirty="0" err="1" smtClean="0">
                <a:latin typeface="Bodoni MT" pitchFamily="18" charset="0"/>
              </a:rPr>
              <a:t>oameni</a:t>
            </a:r>
            <a:r>
              <a:rPr lang="en-US" dirty="0" smtClean="0">
                <a:latin typeface="Bodoni MT" pitchFamily="18" charset="0"/>
              </a:rPr>
              <a:t>, 20% </a:t>
            </a:r>
            <a:r>
              <a:rPr lang="en-US" dirty="0" err="1" smtClean="0">
                <a:latin typeface="Bodoni MT" pitchFamily="18" charset="0"/>
              </a:rPr>
              <a:t>dintre</a:t>
            </a:r>
            <a:r>
              <a:rPr lang="en-US" dirty="0" smtClean="0">
                <a:latin typeface="Bodoni MT" pitchFamily="18" charset="0"/>
              </a:rPr>
              <a:t> </a:t>
            </a:r>
            <a:r>
              <a:rPr lang="en-US" dirty="0" err="1" smtClean="0">
                <a:latin typeface="Bodoni MT" pitchFamily="18" charset="0"/>
              </a:rPr>
              <a:t>ei</a:t>
            </a:r>
            <a:r>
              <a:rPr lang="en-US" dirty="0" smtClean="0">
                <a:latin typeface="Bodoni MT" pitchFamily="18" charset="0"/>
              </a:rPr>
              <a:t> au </a:t>
            </a:r>
            <a:r>
              <a:rPr lang="en-US" dirty="0" err="1" smtClean="0">
                <a:latin typeface="Bodoni MT" pitchFamily="18" charset="0"/>
              </a:rPr>
              <a:t>răspuns</a:t>
            </a:r>
            <a:r>
              <a:rPr lang="en-US" dirty="0" smtClean="0">
                <a:latin typeface="Bodoni MT" pitchFamily="18" charset="0"/>
              </a:rPr>
              <a:t> </a:t>
            </a:r>
            <a:r>
              <a:rPr lang="en-US" dirty="0" err="1" smtClean="0">
                <a:latin typeface="Bodoni MT" pitchFamily="18" charset="0"/>
              </a:rPr>
              <a:t>că</a:t>
            </a:r>
            <a:r>
              <a:rPr lang="en-US" dirty="0" smtClean="0">
                <a:latin typeface="Bodoni MT" pitchFamily="18" charset="0"/>
              </a:rPr>
              <a:t> </a:t>
            </a:r>
            <a:r>
              <a:rPr lang="en-US" dirty="0" err="1" smtClean="0">
                <a:latin typeface="Bodoni MT" pitchFamily="18" charset="0"/>
              </a:rPr>
              <a:t>merg</a:t>
            </a:r>
            <a:r>
              <a:rPr lang="en-US" dirty="0" smtClean="0">
                <a:latin typeface="Bodoni MT" pitchFamily="18" charset="0"/>
              </a:rPr>
              <a:t> la </a:t>
            </a:r>
            <a:r>
              <a:rPr lang="en-US" dirty="0" err="1" smtClean="0">
                <a:latin typeface="Bodoni MT" pitchFamily="18" charset="0"/>
              </a:rPr>
              <a:t>Taina</a:t>
            </a:r>
            <a:r>
              <a:rPr lang="en-US" dirty="0" smtClean="0">
                <a:latin typeface="Bodoni MT" pitchFamily="18" charset="0"/>
              </a:rPr>
              <a:t> </a:t>
            </a:r>
            <a:r>
              <a:rPr lang="en-US" dirty="0" err="1" smtClean="0">
                <a:latin typeface="Bodoni MT" pitchFamily="18" charset="0"/>
              </a:rPr>
              <a:t>Sfintei</a:t>
            </a:r>
            <a:r>
              <a:rPr lang="en-US" dirty="0" smtClean="0">
                <a:latin typeface="Bodoni MT" pitchFamily="18" charset="0"/>
              </a:rPr>
              <a:t> </a:t>
            </a:r>
            <a:r>
              <a:rPr lang="en-US" dirty="0" err="1" smtClean="0">
                <a:latin typeface="Bodoni MT" pitchFamily="18" charset="0"/>
              </a:rPr>
              <a:t>Spovedanii</a:t>
            </a:r>
            <a:r>
              <a:rPr lang="en-US" dirty="0" smtClean="0">
                <a:latin typeface="Bodoni MT" pitchFamily="18" charset="0"/>
              </a:rPr>
              <a:t> </a:t>
            </a:r>
            <a:r>
              <a:rPr lang="en-US" dirty="0" err="1" smtClean="0">
                <a:latin typeface="Bodoni MT" pitchFamily="18" charset="0"/>
              </a:rPr>
              <a:t>mai</a:t>
            </a:r>
            <a:r>
              <a:rPr lang="en-US" dirty="0" smtClean="0">
                <a:latin typeface="Bodoni MT" pitchFamily="18" charset="0"/>
              </a:rPr>
              <a:t> des, 15% au format </a:t>
            </a:r>
            <a:r>
              <a:rPr lang="en-US" dirty="0" err="1" smtClean="0">
                <a:latin typeface="Bodoni MT" pitchFamily="18" charset="0"/>
              </a:rPr>
              <a:t>legături</a:t>
            </a:r>
            <a:r>
              <a:rPr lang="en-US" dirty="0" smtClean="0">
                <a:latin typeface="Bodoni MT" pitchFamily="18" charset="0"/>
              </a:rPr>
              <a:t> </a:t>
            </a:r>
            <a:r>
              <a:rPr lang="en-US" dirty="0" err="1" smtClean="0">
                <a:latin typeface="Bodoni MT" pitchFamily="18" charset="0"/>
              </a:rPr>
              <a:t>mai</a:t>
            </a:r>
            <a:r>
              <a:rPr lang="en-US" dirty="0" smtClean="0">
                <a:latin typeface="Bodoni MT" pitchFamily="18" charset="0"/>
              </a:rPr>
              <a:t> </a:t>
            </a:r>
            <a:r>
              <a:rPr lang="en-US" dirty="0" err="1" smtClean="0">
                <a:latin typeface="Bodoni MT" pitchFamily="18" charset="0"/>
              </a:rPr>
              <a:t>strânse</a:t>
            </a:r>
            <a:r>
              <a:rPr lang="en-US" dirty="0" smtClean="0">
                <a:latin typeface="Bodoni MT" pitchFamily="18" charset="0"/>
              </a:rPr>
              <a:t> cu </a:t>
            </a:r>
            <a:r>
              <a:rPr lang="en-US" dirty="0" err="1" smtClean="0">
                <a:latin typeface="Bodoni MT" pitchFamily="18" charset="0"/>
              </a:rPr>
              <a:t>colegii</a:t>
            </a:r>
            <a:r>
              <a:rPr lang="en-US" dirty="0" smtClean="0">
                <a:latin typeface="Bodoni MT" pitchFamily="18" charset="0"/>
              </a:rPr>
              <a:t>, </a:t>
            </a:r>
            <a:r>
              <a:rPr lang="en-US" dirty="0" err="1" smtClean="0">
                <a:latin typeface="Bodoni MT" pitchFamily="18" charset="0"/>
              </a:rPr>
              <a:t>ceilalți</a:t>
            </a:r>
            <a:r>
              <a:rPr lang="en-US" dirty="0" smtClean="0">
                <a:latin typeface="Bodoni MT" pitchFamily="18" charset="0"/>
              </a:rPr>
              <a:t> 15% au </a:t>
            </a:r>
            <a:r>
              <a:rPr lang="en-US" dirty="0" err="1" smtClean="0">
                <a:latin typeface="Bodoni MT" pitchFamily="18" charset="0"/>
              </a:rPr>
              <a:t>simțit</a:t>
            </a:r>
            <a:r>
              <a:rPr lang="en-US" dirty="0" smtClean="0">
                <a:latin typeface="Bodoni MT" pitchFamily="18" charset="0"/>
              </a:rPr>
              <a:t> </a:t>
            </a:r>
            <a:r>
              <a:rPr lang="en-US" dirty="0" err="1" smtClean="0">
                <a:latin typeface="Bodoni MT" pitchFamily="18" charset="0"/>
              </a:rPr>
              <a:t>curaj</a:t>
            </a:r>
            <a:r>
              <a:rPr lang="en-US" dirty="0" smtClean="0">
                <a:latin typeface="Bodoni MT" pitchFamily="18" charset="0"/>
              </a:rPr>
              <a:t> </a:t>
            </a:r>
            <a:r>
              <a:rPr lang="en-US" dirty="0" err="1" smtClean="0">
                <a:latin typeface="Bodoni MT" pitchFamily="18" charset="0"/>
              </a:rPr>
              <a:t>și</a:t>
            </a:r>
            <a:r>
              <a:rPr lang="en-US" dirty="0" smtClean="0">
                <a:latin typeface="Bodoni MT" pitchFamily="18" charset="0"/>
              </a:rPr>
              <a:t> </a:t>
            </a:r>
            <a:r>
              <a:rPr lang="en-US" dirty="0" err="1" smtClean="0">
                <a:latin typeface="Bodoni MT" pitchFamily="18" charset="0"/>
              </a:rPr>
              <a:t>restul</a:t>
            </a:r>
            <a:r>
              <a:rPr lang="en-US" dirty="0" smtClean="0">
                <a:latin typeface="Bodoni MT" pitchFamily="18" charset="0"/>
              </a:rPr>
              <a:t> de 10% s-au </a:t>
            </a:r>
            <a:r>
              <a:rPr lang="en-US" dirty="0" err="1" smtClean="0">
                <a:latin typeface="Bodoni MT" pitchFamily="18" charset="0"/>
              </a:rPr>
              <a:t>apropiat</a:t>
            </a:r>
            <a:r>
              <a:rPr lang="en-US" dirty="0" smtClean="0">
                <a:latin typeface="Bodoni MT" pitchFamily="18" charset="0"/>
              </a:rPr>
              <a:t> </a:t>
            </a:r>
            <a:r>
              <a:rPr lang="en-US" dirty="0" err="1" smtClean="0">
                <a:latin typeface="Bodoni MT" pitchFamily="18" charset="0"/>
              </a:rPr>
              <a:t>mai</a:t>
            </a:r>
            <a:r>
              <a:rPr lang="en-US" dirty="0" smtClean="0">
                <a:latin typeface="Bodoni MT" pitchFamily="18" charset="0"/>
              </a:rPr>
              <a:t> </a:t>
            </a:r>
            <a:r>
              <a:rPr lang="en-US" dirty="0" err="1" smtClean="0">
                <a:latin typeface="Bodoni MT" pitchFamily="18" charset="0"/>
              </a:rPr>
              <a:t>mult</a:t>
            </a:r>
            <a:r>
              <a:rPr lang="en-US" dirty="0" smtClean="0">
                <a:latin typeface="Bodoni MT" pitchFamily="18" charset="0"/>
              </a:rPr>
              <a:t> de </a:t>
            </a:r>
            <a:r>
              <a:rPr lang="en-US" dirty="0" err="1" smtClean="0">
                <a:latin typeface="Bodoni MT" pitchFamily="18" charset="0"/>
              </a:rPr>
              <a:t>beneficiarii</a:t>
            </a:r>
            <a:r>
              <a:rPr lang="en-US" dirty="0" smtClean="0">
                <a:latin typeface="Bodoni MT" pitchFamily="18" charset="0"/>
              </a:rPr>
              <a:t> </a:t>
            </a:r>
            <a:r>
              <a:rPr lang="en-US" dirty="0" err="1" smtClean="0">
                <a:latin typeface="Bodoni MT" pitchFamily="18" charset="0"/>
              </a:rPr>
              <a:t>centrului</a:t>
            </a:r>
            <a:r>
              <a:rPr lang="en-US" dirty="0" smtClean="0">
                <a:latin typeface="Bodoni MT" pitchFamily="18" charset="0"/>
              </a:rPr>
              <a:t>.</a:t>
            </a:r>
          </a:p>
          <a:p>
            <a:pPr algn="just"/>
            <a:endParaRPr lang="ro-RO" dirty="0" smtClean="0">
              <a:latin typeface="Bodoni MT" pitchFamily="18" charset="0"/>
              <a:ea typeface="Calibri" pitchFamily="34" charset="0"/>
              <a:cs typeface="Times New Roman" pitchFamily="18" charset="0"/>
            </a:endParaRPr>
          </a:p>
          <a:p>
            <a:pPr algn="just"/>
            <a:endParaRPr lang="en-US" dirty="0">
              <a:latin typeface="Bodoni MT" pitchFamily="18" charset="0"/>
            </a:endParaRPr>
          </a:p>
        </p:txBody>
      </p:sp>
      <p:graphicFrame>
        <p:nvGraphicFramePr>
          <p:cNvPr id="3" name="Chart 2"/>
          <p:cNvGraphicFramePr/>
          <p:nvPr/>
        </p:nvGraphicFramePr>
        <p:xfrm>
          <a:off x="500034" y="2285992"/>
          <a:ext cx="8001056" cy="428627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214422"/>
            <a:ext cx="7643866" cy="4832092"/>
          </a:xfrm>
          <a:prstGeom prst="rect">
            <a:avLst/>
          </a:prstGeom>
          <a:noFill/>
        </p:spPr>
        <p:txBody>
          <a:bodyPr wrap="square" rtlCol="0">
            <a:spAutoFit/>
          </a:bodyPr>
          <a:lstStyle/>
          <a:p>
            <a:pPr algn="just"/>
            <a:endParaRPr lang="ro-RO" sz="2800" dirty="0" smtClean="0">
              <a:latin typeface="Bodoni MT" pitchFamily="18" charset="0"/>
            </a:endParaRPr>
          </a:p>
          <a:p>
            <a:pPr algn="just"/>
            <a:r>
              <a:rPr lang="ro-RO" sz="2800" dirty="0" smtClean="0">
                <a:latin typeface="Bodoni MT" pitchFamily="18" charset="0"/>
              </a:rPr>
              <a:t>	În concluzie, putem afirma, din cele de mai sus, faptul că rugăciunea și comunicarea omului cu Dumnezeu reprezintă o variantă concretă de supraviețuire a omului contemporan în această perioadă nefastă (boli incurabile, pandemie, conflict armat și altele)  </a:t>
            </a:r>
          </a:p>
          <a:p>
            <a:pPr algn="just"/>
            <a:r>
              <a:rPr lang="ro-RO" sz="2800" dirty="0" smtClean="0">
                <a:latin typeface="Bodoni MT" pitchFamily="18" charset="0"/>
              </a:rPr>
              <a:t>	Atât angajații, cât și beneficiarii complexului rezidențial, respondenți ai studiului nostru, au susținut această afirmație prin răspunsurile lor.</a:t>
            </a:r>
            <a:endParaRPr lang="en-US" sz="2800" dirty="0">
              <a:latin typeface="Bodoni MT"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85720" y="214290"/>
            <a:ext cx="8643998"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o-RO" sz="2000" b="1" dirty="0" smtClean="0">
                <a:latin typeface="Bodoni MT" pitchFamily="18" charset="0"/>
                <a:ea typeface="Calibri" pitchFamily="34" charset="0"/>
                <a:cs typeface="Times New Roman" pitchFamily="18" charset="0"/>
              </a:rPr>
              <a:t>ANEXA 1 - CHESTIONAR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1</a:t>
            </a:r>
            <a:r>
              <a:rPr kumimoji="0" lang="fr-FR"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Cum ați </a:t>
            </a:r>
            <a:r>
              <a:rPr kumimoji="0" lang="fr-FR" sz="20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resim</a:t>
            </a:r>
            <a:r>
              <a:rPr kumimoji="0" lang="fr-FR"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ț</a:t>
            </a:r>
            <a:r>
              <a:rPr kumimoji="0" lang="fr-FR" sz="20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it</a:t>
            </a:r>
            <a:r>
              <a:rPr kumimoji="0" lang="fr-FR"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0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trecerea</a:t>
            </a:r>
            <a:r>
              <a:rPr kumimoji="0" lang="fr-FR"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0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prin</a:t>
            </a:r>
            <a:r>
              <a:rPr kumimoji="0" lang="fr-FR"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0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pandemie</a:t>
            </a:r>
            <a:r>
              <a:rPr kumimoji="0" lang="fr-FR"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 a fost cumplit de greu</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b. a trecut destul de greu</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 nu a dificilș</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2</a:t>
            </a: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Cine v-a fost alături în perioada pandemiei?</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 familia</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b. personalul Asezamantului</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 prietenii</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3</a:t>
            </a: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Care au fost resursele supraviețuirii din această perioada?</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 rugăciunea și gândul la dumnezeu</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b. televizorul</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 rețelele de socializare</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4</a:t>
            </a: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 avut rugaciune un rol important în viața dumneavoastră în această perioadă de pandemie?</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 Da, un rol extrem de important</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b. nu cred că a contat prea mult</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 deloc</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5</a:t>
            </a: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Cum v-ați rugat în această perioadă?</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 Împreună cu slujitorii Bisericii și ceilalți rezidenți</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b. singur, în camera mea</a:t>
            </a:r>
            <a:endParaRPr kumimoji="0" lang="en-US" sz="12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Bodoni MT" pitchFamily="18"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596" y="785794"/>
            <a:ext cx="814393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ANEXA 2 – GHID DE INTERVIU</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o-RO" sz="20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1</a:t>
            </a: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Care este funcția dumneavoastră în acastă instituție?</a:t>
            </a:r>
            <a:endParaRPr kumimoji="0" lang="en-US" sz="20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2</a:t>
            </a: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Perioada de carantinare, mai ales începutul pandemiei,  v-a produs o stare de panică, de teamă, chiar de moarte?</a:t>
            </a:r>
            <a:endParaRPr kumimoji="0" lang="en-US" sz="20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3</a:t>
            </a: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Care a fost răspunsul la această stare sufletească? V-ați rugat, ați simțit nevoia de a vă apropia mai mult de Dumnezeu?</a:t>
            </a:r>
            <a:endParaRPr kumimoji="0" lang="en-US" sz="20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4.</a:t>
            </a: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Care au fost procupările spirtuale ale perioadei de carantină din starea de urgență națională când ați răms în această instituție?</a:t>
            </a:r>
            <a:endParaRPr kumimoji="0" lang="en-US" sz="20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o-RO" sz="20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5</a:t>
            </a: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Ați unit rugăciunea unul pentru celelălat? Ati practicat rugăciunea de noapte și privegherea? Dar Rugăciunea lui Iisus sau Rugăciunea inimii, ați practicat-o?</a:t>
            </a:r>
          </a:p>
          <a:p>
            <a:pPr algn="just" eaLnBrk="0" fontAlgn="base" hangingPunct="0">
              <a:spcBef>
                <a:spcPct val="0"/>
              </a:spcBef>
              <a:spcAft>
                <a:spcPct val="0"/>
              </a:spcAft>
            </a:pPr>
            <a:r>
              <a:rPr lang="ro-RO" sz="2000" b="1" dirty="0" smtClean="0">
                <a:latin typeface="Bodoni MT" pitchFamily="18" charset="0"/>
                <a:ea typeface="Calibri" pitchFamily="34" charset="0"/>
                <a:cs typeface="Times New Roman" pitchFamily="18" charset="0"/>
              </a:rPr>
              <a:t>6</a:t>
            </a:r>
            <a:r>
              <a:rPr lang="ro-RO" sz="2000" dirty="0" smtClean="0">
                <a:latin typeface="Bodoni MT" pitchFamily="18" charset="0"/>
                <a:ea typeface="Calibri" pitchFamily="34" charset="0"/>
                <a:cs typeface="Times New Roman" pitchFamily="18" charset="0"/>
              </a:rPr>
              <a:t>.</a:t>
            </a: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Ce sentimente religioase au fost cele care v-au dominat? </a:t>
            </a:r>
            <a:endParaRPr kumimoji="0" lang="en-US" sz="20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o-RO" sz="2000" b="1" dirty="0" smtClean="0">
                <a:latin typeface="Bodoni MT" pitchFamily="18" charset="0"/>
                <a:ea typeface="Calibri" pitchFamily="34" charset="0"/>
                <a:cs typeface="Times New Roman" pitchFamily="18" charset="0"/>
              </a:rPr>
              <a:t>7</a:t>
            </a:r>
            <a:r>
              <a:rPr kumimoji="0" lang="ro-RO" sz="20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Toată această experiență duhovnicească a fost utilă într-o perioadă a sufeinței dn afară instituției și din interiorul acesteia? Cum și-a pus amprenta acea perioadă duhovnicească asupra vieții de după carantină? S-a modificat în bine relația cu Dumnezeu și cu semenii?</a:t>
            </a:r>
            <a:endParaRPr kumimoji="0" lang="ro-RO" sz="2000" b="0" i="0" u="none" strike="noStrike" cap="none" normalizeH="0" baseline="0" dirty="0" smtClean="0">
              <a:ln>
                <a:noFill/>
              </a:ln>
              <a:solidFill>
                <a:schemeClr val="tx1"/>
              </a:solidFill>
              <a:effectLst/>
              <a:latin typeface="Bodoni MT" pitchFamily="18"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785794"/>
            <a:ext cx="8786874" cy="5355312"/>
          </a:xfrm>
          <a:prstGeom prst="rect">
            <a:avLst/>
          </a:prstGeom>
          <a:noFill/>
        </p:spPr>
        <p:txBody>
          <a:bodyPr wrap="square" rtlCol="0">
            <a:spAutoFit/>
          </a:bodyPr>
          <a:lstStyle/>
          <a:p>
            <a:pPr algn="ctr"/>
            <a:r>
              <a:rPr lang="ro-RO" b="1" dirty="0" smtClean="0">
                <a:latin typeface="Bodoni MT" pitchFamily="18" charset="0"/>
              </a:rPr>
              <a:t>Bibliografie</a:t>
            </a:r>
          </a:p>
          <a:p>
            <a:pPr algn="just"/>
            <a:endParaRPr lang="ro-RO" b="1" dirty="0" smtClean="0">
              <a:latin typeface="Bodoni MT" pitchFamily="18" charset="0"/>
            </a:endParaRPr>
          </a:p>
          <a:p>
            <a:pPr algn="just"/>
            <a:r>
              <a:rPr lang="ro-RO" dirty="0" smtClean="0">
                <a:latin typeface="Bodoni MT" pitchFamily="18" charset="0"/>
              </a:rPr>
              <a:t>CETFERICOV, Serghei, Paisie – Starețul Mănăstirii Neamț, trad. Nicodim Patriarhul României, Edit. II, Mănăstirea Neamț, 1943, după Nestor Vorniceescu „Instituții pentru îngrijirea sănătății patronate de mănăstirea Neamț” în MMS (XXXVIII), nr. 5-6, 1962</a:t>
            </a:r>
          </a:p>
          <a:p>
            <a:pPr algn="just"/>
            <a:r>
              <a:rPr lang="ro-RO" dirty="0" smtClean="0">
                <a:latin typeface="Bodoni MT" pitchFamily="18" charset="0"/>
              </a:rPr>
              <a:t>GAVRILUȚĂ, Cristina, </a:t>
            </a:r>
            <a:r>
              <a:rPr lang="ro-RO" i="1" dirty="0" smtClean="0">
                <a:latin typeface="Bodoni MT" pitchFamily="18" charset="0"/>
              </a:rPr>
              <a:t>Bazarul comunicațional și lumile noastre în vremea pandemiei</a:t>
            </a:r>
            <a:r>
              <a:rPr lang="ro-RO" dirty="0" smtClean="0">
                <a:latin typeface="Bodoni MT" pitchFamily="18" charset="0"/>
              </a:rPr>
              <a:t>, Iași, 2020</a:t>
            </a:r>
            <a:endParaRPr lang="en-US" dirty="0" smtClean="0">
              <a:latin typeface="Bodoni MT" pitchFamily="18" charset="0"/>
            </a:endParaRPr>
          </a:p>
          <a:p>
            <a:pPr algn="just"/>
            <a:r>
              <a:rPr lang="ro-RO" dirty="0" smtClean="0">
                <a:latin typeface="Bodoni MT" pitchFamily="18" charset="0"/>
              </a:rPr>
              <a:t>GAVRILUȚĂ, Nicu, </a:t>
            </a:r>
            <a:r>
              <a:rPr lang="ro-RO" i="1" dirty="0" smtClean="0">
                <a:latin typeface="Bodoni MT" pitchFamily="18" charset="0"/>
              </a:rPr>
              <a:t>Viața, un ritual inițiatic, </a:t>
            </a:r>
            <a:r>
              <a:rPr lang="ro-RO" dirty="0" smtClean="0">
                <a:latin typeface="Bodoni MT" pitchFamily="18" charset="0"/>
              </a:rPr>
              <a:t>Ed. Junimea, Iași, 2020</a:t>
            </a:r>
          </a:p>
          <a:p>
            <a:pPr algn="just"/>
            <a:r>
              <a:rPr lang="ro-RO" dirty="0" smtClean="0">
                <a:latin typeface="Bodoni MT" pitchFamily="18" charset="0"/>
              </a:rPr>
              <a:t>ICĂ, </a:t>
            </a:r>
            <a:r>
              <a:rPr lang="en-US" dirty="0" err="1" smtClean="0">
                <a:latin typeface="Bodoni MT" pitchFamily="18" charset="0"/>
              </a:rPr>
              <a:t>Diac</a:t>
            </a:r>
            <a:r>
              <a:rPr lang="en-US" dirty="0" smtClean="0">
                <a:latin typeface="Bodoni MT" pitchFamily="18" charset="0"/>
              </a:rPr>
              <a:t>. </a:t>
            </a:r>
            <a:r>
              <a:rPr lang="en-US" dirty="0" err="1" smtClean="0">
                <a:latin typeface="Bodoni MT" pitchFamily="18" charset="0"/>
              </a:rPr>
              <a:t>Ioan</a:t>
            </a:r>
            <a:r>
              <a:rPr lang="en-US" dirty="0" smtClean="0">
                <a:latin typeface="Bodoni MT" pitchFamily="18" charset="0"/>
              </a:rPr>
              <a:t> I. </a:t>
            </a:r>
            <a:r>
              <a:rPr lang="ro-RO" dirty="0" smtClean="0">
                <a:latin typeface="Bodoni MT" pitchFamily="18" charset="0"/>
              </a:rPr>
              <a:t>J</a:t>
            </a:r>
            <a:r>
              <a:rPr lang="en-US" dirty="0" smtClean="0">
                <a:latin typeface="Bodoni MT" pitchFamily="18" charset="0"/>
              </a:rPr>
              <a:t>r</a:t>
            </a:r>
            <a:r>
              <a:rPr lang="ro-RO" dirty="0" smtClean="0">
                <a:latin typeface="Bodoni MT" pitchFamily="18" charset="0"/>
              </a:rPr>
              <a:t>.</a:t>
            </a:r>
            <a:r>
              <a:rPr lang="en-US" dirty="0" smtClean="0">
                <a:latin typeface="Bodoni MT" pitchFamily="18" charset="0"/>
              </a:rPr>
              <a:t>, </a:t>
            </a:r>
            <a:r>
              <a:rPr lang="ro-RO" i="1" dirty="0" smtClean="0">
                <a:latin typeface="Bodoni MT" pitchFamily="18" charset="0"/>
              </a:rPr>
              <a:t>Sfântul Simeon Noul Teolog- Cateheze- Scrieri II, </a:t>
            </a:r>
            <a:r>
              <a:rPr lang="ro-RO" dirty="0" smtClean="0">
                <a:latin typeface="Bodoni MT" pitchFamily="18" charset="0"/>
              </a:rPr>
              <a:t> Editura Deisis, Sibiu, 2003</a:t>
            </a:r>
          </a:p>
          <a:p>
            <a:pPr algn="just"/>
            <a:r>
              <a:rPr lang="ro-RO" dirty="0" smtClean="0">
                <a:latin typeface="Bodoni MT" pitchFamily="18" charset="0"/>
              </a:rPr>
              <a:t>MÂȚĂ, Pr. Dr. Ilarion, </a:t>
            </a:r>
            <a:r>
              <a:rPr lang="ro-RO" i="1" dirty="0" smtClean="0">
                <a:latin typeface="Bodoni MT" pitchFamily="18" charset="0"/>
              </a:rPr>
              <a:t>Metodologia cercetării sociale</a:t>
            </a:r>
            <a:r>
              <a:rPr lang="ro-RO" dirty="0" smtClean="0">
                <a:latin typeface="Bodoni MT" pitchFamily="18" charset="0"/>
              </a:rPr>
              <a:t>, Iași, 2019</a:t>
            </a:r>
          </a:p>
          <a:p>
            <a:pPr algn="just"/>
            <a:r>
              <a:rPr lang="ro-RO" dirty="0" smtClean="0">
                <a:latin typeface="Bodoni MT" pitchFamily="18" charset="0"/>
              </a:rPr>
              <a:t>STĂNILOAE, Pr. Prof. Dumitru, </a:t>
            </a:r>
            <a:r>
              <a:rPr lang="ro-RO" i="1" dirty="0" smtClean="0">
                <a:latin typeface="Bodoni MT" pitchFamily="18" charset="0"/>
              </a:rPr>
              <a:t>Viața și Învățătura Sfântului Grigorie Palma</a:t>
            </a:r>
            <a:r>
              <a:rPr lang="ro-RO" dirty="0" smtClean="0">
                <a:latin typeface="Bodoni MT" pitchFamily="18" charset="0"/>
              </a:rPr>
              <a:t>, Editura IBMBOR, București, 2006</a:t>
            </a:r>
            <a:endParaRPr lang="en-US" dirty="0" smtClean="0">
              <a:latin typeface="Bodoni MT" pitchFamily="18" charset="0"/>
            </a:endParaRPr>
          </a:p>
          <a:p>
            <a:pPr algn="just"/>
            <a:r>
              <a:rPr lang="ro-RO" dirty="0" smtClean="0">
                <a:latin typeface="Bodoni MT" pitchFamily="18" charset="0"/>
              </a:rPr>
              <a:t>VICOVAN, Pr. Ion, </a:t>
            </a:r>
            <a:r>
              <a:rPr lang="ro-RO" i="1" dirty="0" smtClean="0">
                <a:latin typeface="Bodoni MT" pitchFamily="18" charset="0"/>
              </a:rPr>
              <a:t>Istoria Bisericii Ortodoxe Române</a:t>
            </a:r>
            <a:r>
              <a:rPr lang="ro-RO" dirty="0" smtClean="0">
                <a:latin typeface="Bodoni MT" pitchFamily="18" charset="0"/>
              </a:rPr>
              <a:t>,  Vol. II, Editura  Trinitas, Iași, 2002</a:t>
            </a:r>
            <a:endParaRPr lang="en-US" dirty="0" smtClean="0">
              <a:latin typeface="Bodoni MT" pitchFamily="18" charset="0"/>
            </a:endParaRPr>
          </a:p>
          <a:p>
            <a:pPr algn="just"/>
            <a:endParaRPr lang="ro-RO" dirty="0" smtClean="0">
              <a:latin typeface="Bodoni MT" pitchFamily="18" charset="0"/>
            </a:endParaRPr>
          </a:p>
          <a:p>
            <a:pPr algn="just"/>
            <a:r>
              <a:rPr lang="ro-RO" dirty="0" smtClean="0">
                <a:latin typeface="Bodoni MT" pitchFamily="18" charset="0"/>
                <a:hlinkClick r:id="rId3"/>
              </a:rPr>
              <a:t>https://main.components.ro/uploads/12c6a09675620f589055800ba6ceceee/2016/09/Metode_si_tehnici_folosite_de_asistentul_social.pdf</a:t>
            </a:r>
            <a:r>
              <a:rPr lang="ro-RO" dirty="0" smtClean="0">
                <a:latin typeface="Bodoni MT" pitchFamily="18" charset="0"/>
              </a:rPr>
              <a:t> </a:t>
            </a:r>
          </a:p>
          <a:p>
            <a:pPr algn="just"/>
            <a:endParaRPr lang="en-US" dirty="0">
              <a:latin typeface="Bodoni M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28596" y="1116725"/>
            <a:ext cx="835821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o-RO" sz="2400" b="1" dirty="0">
                <a:latin typeface="Bodoni MT" pitchFamily="18" charset="0"/>
                <a:ea typeface="Calibri" pitchFamily="34" charset="0"/>
                <a:cs typeface="Times New Roman" pitchFamily="18" charset="0"/>
              </a:rPr>
              <a:t>b</a:t>
            </a:r>
            <a:r>
              <a:rPr kumimoji="0" lang="ro-RO" sz="24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Sf. </a:t>
            </a:r>
            <a:r>
              <a:rPr kumimoji="0" lang="fr-FR" sz="2400" b="1"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Paisie</a:t>
            </a:r>
            <a:r>
              <a:rPr kumimoji="0" lang="fr-FR" sz="24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ro-RO" sz="24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de la Mănăstirea</a:t>
            </a:r>
            <a:r>
              <a:rPr kumimoji="0" lang="ro-RO" sz="2400" b="1" i="0" u="none" strike="noStrike" cap="none" normalizeH="0" dirty="0" smtClean="0">
                <a:ln>
                  <a:noFill/>
                </a:ln>
                <a:solidFill>
                  <a:schemeClr val="tx1"/>
                </a:solidFill>
                <a:effectLst/>
                <a:latin typeface="Bodoni MT" pitchFamily="18" charset="0"/>
                <a:ea typeface="Calibri" pitchFamily="34" charset="0"/>
                <a:cs typeface="Times New Roman" pitchFamily="18" charset="0"/>
              </a:rPr>
              <a:t> Neamț</a:t>
            </a:r>
            <a:r>
              <a:rPr kumimoji="0" lang="fr-FR" sz="2400" b="1"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(1722-1794)</a:t>
            </a:r>
            <a:endParaRPr kumimoji="0" lang="en-US" sz="24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istoria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spiritualită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ții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române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ști,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Sfântul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Paisie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de la Mănăstirea</a:t>
            </a:r>
            <a:r>
              <a:rPr kumimoji="0" lang="ro-RO" sz="2400" b="0" i="0" u="none" strike="noStrike" cap="none" normalizeH="0" dirty="0" smtClean="0">
                <a:ln>
                  <a:noFill/>
                </a:ln>
                <a:solidFill>
                  <a:schemeClr val="tx1"/>
                </a:solidFill>
                <a:effectLst/>
                <a:latin typeface="Bodoni MT" pitchFamily="18" charset="0"/>
                <a:ea typeface="Calibri" pitchFamily="34" charset="0"/>
                <a:cs typeface="Times New Roman" pitchFamily="18" charset="0"/>
              </a:rPr>
              <a:t> Neamț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ocupă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un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loc</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deosebit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Și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dacă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oamenii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general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sunt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irepetabili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cu</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atât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mai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mult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sfin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ții.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Sfântul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Paisie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trăit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și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activat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într</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-o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vreme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care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monahismul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general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chiar</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și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cel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athonit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era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într</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-o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perioadă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de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decădere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Dumnezeu</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Domnul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istoriei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pronia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Sa a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rânduit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ca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această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perioadă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activeze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unul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dintre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marii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oameni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duhovnicești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care, nu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numai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redescoperit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frumusețea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vieții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spirituale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dar a și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creat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un curent de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reînnoire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spirituală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paisianismul</a:t>
            </a:r>
            <a:r>
              <a:rPr lang="ro-RO" sz="2400" dirty="0" smtClean="0">
                <a:latin typeface="Bodoni MT" pitchFamily="18" charset="0"/>
                <a:ea typeface="Calibri" pitchFamily="34" charset="0"/>
                <a:cs typeface="Times New Roman" pitchFamily="18" charset="0"/>
              </a:rPr>
              <a:t>, cu valente sociale, medicale și filantropice.</a:t>
            </a:r>
            <a:endParaRPr kumimoji="0" lang="en-US" sz="24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Bodoni MT" pitchFamily="18" charset="0"/>
                <a:cs typeface="Arial" pitchFamily="34" charset="0"/>
              </a:rPr>
              <a:t/>
            </a:r>
            <a:br>
              <a:rPr kumimoji="0" lang="en-US" sz="2400" b="0" i="0" u="none" strike="noStrike" cap="none" normalizeH="0" baseline="0" dirty="0" smtClean="0">
                <a:ln>
                  <a:noFill/>
                </a:ln>
                <a:solidFill>
                  <a:schemeClr val="tx1"/>
                </a:solidFill>
                <a:effectLst/>
                <a:latin typeface="Bodoni MT" pitchFamily="18" charset="0"/>
                <a:cs typeface="Arial" pitchFamily="34" charset="0"/>
              </a:rPr>
            </a:br>
            <a:endParaRPr kumimoji="0" lang="en-US" sz="2400" b="0" i="0" u="none" strike="noStrike" cap="none" normalizeH="0" baseline="0" dirty="0" smtClean="0">
              <a:ln>
                <a:noFill/>
              </a:ln>
              <a:solidFill>
                <a:schemeClr val="tx1"/>
              </a:solidFill>
              <a:effectLst/>
              <a:latin typeface="Bodoni MT" pitchFamily="18"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414" y="1556792"/>
            <a:ext cx="6929486" cy="1107996"/>
          </a:xfrm>
          <a:prstGeom prst="rect">
            <a:avLst/>
          </a:prstGeom>
        </p:spPr>
        <p:txBody>
          <a:bodyPr wrap="square">
            <a:spAutoFit/>
          </a:bodyPr>
          <a:lstStyle/>
          <a:p>
            <a:pPr algn="ctr"/>
            <a:r>
              <a:rPr lang="ro-RO" sz="2400" dirty="0" smtClean="0">
                <a:latin typeface="Bodoni MT" pitchFamily="18" charset="0"/>
              </a:rPr>
              <a:t>VĂ MULȚUMESC PENTRU ATENȚIE!</a:t>
            </a:r>
          </a:p>
          <a:p>
            <a:pPr algn="ctr"/>
            <a:endParaRPr lang="ro-RO" sz="2400" dirty="0" smtClean="0">
              <a:latin typeface="Bodoni MT" pitchFamily="18" charset="0"/>
            </a:endParaRPr>
          </a:p>
          <a:p>
            <a:pPr algn="ctr"/>
            <a:r>
              <a:rPr lang="ro-RO" dirty="0" smtClean="0">
                <a:latin typeface="Bodoni MT" pitchFamily="18" charset="0"/>
              </a:rPr>
              <a:t>DOAMNE AJUTĂ!</a:t>
            </a:r>
            <a:endParaRPr lang="en-US" dirty="0">
              <a:latin typeface="Bodoni MT"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14282" y="480277"/>
            <a:ext cx="8715436"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2400" b="1" i="1"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Preocupări</a:t>
            </a:r>
            <a:r>
              <a:rPr kumimoji="0" lang="fr-FR" sz="2400" b="1" i="1"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de </a:t>
            </a:r>
            <a:r>
              <a:rPr kumimoji="0" lang="fr-FR" sz="2400" b="1" i="1"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asistență</a:t>
            </a:r>
            <a:r>
              <a:rPr kumimoji="0" lang="fr-FR" sz="2400" b="1" i="1"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soci</a:t>
            </a:r>
            <a:r>
              <a:rPr kumimoji="0" lang="ro-RO" sz="2400" b="1" i="1"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o-medicală</a:t>
            </a:r>
            <a:r>
              <a:rPr kumimoji="0" lang="ro-RO" sz="2400" b="1" i="1" u="none" strike="noStrike" cap="none" normalizeH="0" dirty="0" smtClean="0">
                <a:ln>
                  <a:noFill/>
                </a:ln>
                <a:solidFill>
                  <a:schemeClr val="tx1"/>
                </a:solidFill>
                <a:effectLst/>
                <a:latin typeface="Bodoni MT" pitchFamily="18" charset="0"/>
                <a:ea typeface="Calibri" pitchFamily="34" charset="0"/>
                <a:cs typeface="Times New Roman" pitchFamily="18" charset="0"/>
              </a:rPr>
              <a:t> </a:t>
            </a:r>
            <a:r>
              <a:rPr kumimoji="0" lang="fr-FR" sz="2400" b="1" i="1"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ale </a:t>
            </a:r>
            <a:r>
              <a:rPr kumimoji="0" lang="fr-FR" sz="2400" b="1" i="1"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Cuviosului</a:t>
            </a:r>
            <a:r>
              <a:rPr kumimoji="0" lang="fr-FR" sz="2400" b="1" i="1"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Paisie</a:t>
            </a:r>
            <a:r>
              <a:rPr kumimoji="0" lang="fr-FR" sz="2400" b="1" i="1"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endPar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endParaRPr>
          </a:p>
          <a:p>
            <a:pPr lvl="0" algn="just" eaLnBrk="0" fontAlgn="base" hangingPunct="0">
              <a:spcBef>
                <a:spcPct val="0"/>
              </a:spcBef>
              <a:spcAft>
                <a:spcPct val="0"/>
              </a:spcAft>
            </a:pPr>
            <a:r>
              <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Un spirit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atât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de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înduhovnicit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ca al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stare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ț</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ului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Paisie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nici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nu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ar</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fi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putut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treacă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cu</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vederea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una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dintre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poruncile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cele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mai mari ale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Evangheliei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grija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pentru</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săraci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pentru</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bolnavi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pentru bătrâni</a:t>
            </a:r>
            <a:r>
              <a:rPr kumimoji="0" lang="ro-RO" sz="2400" b="0" i="0" u="none" strike="noStrike" cap="none" normalizeH="0" dirty="0" smtClean="0">
                <a:ln>
                  <a:noFill/>
                </a:ln>
                <a:solidFill>
                  <a:schemeClr val="tx1"/>
                </a:solidFill>
                <a:effectLst/>
                <a:latin typeface="Bodoni MT" pitchFamily="18" charset="0"/>
                <a:ea typeface="Calibri" pitchFamily="34" charset="0"/>
                <a:cs typeface="Times New Roman" pitchFamily="18" charset="0"/>
              </a:rPr>
              <a:t> și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pentru</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toți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nenoroci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ții și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apăsa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ții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soartei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Aș</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ezământul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din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1763,</a:t>
            </a:r>
            <a:r>
              <a:rPr lang="ro-RO" sz="2400" dirty="0" smtClean="0">
                <a:latin typeface="Bodoni MT"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de la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Mănăstirea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Dragomirna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reactualizat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la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Secu</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și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Neam</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ț,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statornice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ște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câteva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reguli</a:t>
            </a:r>
            <a:r>
              <a:rPr lang="ro-RO" sz="2400" dirty="0" smtClean="0">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esen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ț</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iale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care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vădesc</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preocupare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pentru</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cei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suferinzi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și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bolnavi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Într</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unul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din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punctele</a:t>
            </a:r>
            <a:r>
              <a:rPr lang="ro-RO" sz="2400" dirty="0" smtClean="0">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Așezământului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se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precizează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„Se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cuvine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numaidecât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ca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înlăuntrul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mănăstirii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fie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înființată</a:t>
            </a:r>
            <a:r>
              <a:rPr lang="ro-RO" sz="2400" dirty="0" smtClean="0">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bolniță</a:t>
            </a:r>
            <a:r>
              <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(mic spital)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pentru</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frații care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ar</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cădea</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felurite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boale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ca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cel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bolnav</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aibă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osebită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sieși</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dietă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a:t>
            </a:r>
            <a:r>
              <a:rPr lang="ro-RO" sz="2400" dirty="0" smtClean="0">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pentru</a:t>
            </a:r>
            <a:r>
              <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tratament,</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mâncare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și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băutură</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și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în</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totul</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liniște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și </a:t>
            </a:r>
            <a:r>
              <a:rPr kumimoji="0" lang="fr-FR" sz="2400" b="0" i="0" u="none" strike="noStrike" cap="none" normalizeH="0" baseline="0" dirty="0" err="1" smtClean="0">
                <a:ln>
                  <a:noFill/>
                </a:ln>
                <a:solidFill>
                  <a:schemeClr val="tx1"/>
                </a:solidFill>
                <a:effectLst/>
                <a:latin typeface="Bodoni MT" pitchFamily="18" charset="0"/>
                <a:ea typeface="Calibri" pitchFamily="34" charset="0"/>
                <a:cs typeface="Times New Roman" pitchFamily="18" charset="0"/>
              </a:rPr>
              <a:t>căutare</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a:t>
            </a:r>
            <a:r>
              <a:rPr lang="ro-RO" sz="2400" dirty="0" smtClean="0">
                <a:latin typeface="Bodoni MT" pitchFamily="18" charset="0"/>
                <a:ea typeface="Calibri" pitchFamily="34" charset="0"/>
                <a:cs typeface="Times New Roman" pitchFamily="18" charset="0"/>
              </a:rPr>
              <a:t>(Serghei Cetfericov, </a:t>
            </a:r>
            <a:r>
              <a:rPr lang="ro-RO" sz="2400" i="1" dirty="0" smtClean="0">
                <a:latin typeface="Bodoni MT" pitchFamily="18" charset="0"/>
                <a:ea typeface="Calibri" pitchFamily="34" charset="0"/>
                <a:cs typeface="Times New Roman" pitchFamily="18" charset="0"/>
              </a:rPr>
              <a:t>Instituții...</a:t>
            </a:r>
            <a:r>
              <a:rPr lang="ro-RO" sz="2400" dirty="0" smtClean="0">
                <a:latin typeface="Bodoni MT" pitchFamily="18" charset="0"/>
                <a:ea typeface="Calibri" pitchFamily="34" charset="0"/>
                <a:cs typeface="Times New Roman" pitchFamily="18" charset="0"/>
              </a:rPr>
              <a:t>, p.443).</a:t>
            </a:r>
            <a:r>
              <a:rPr kumimoji="0" lang="fr-FR"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rPr>
              <a:t> </a:t>
            </a:r>
            <a:endParaRPr kumimoji="0" lang="ro-RO" sz="2400" b="0" i="0" u="none" strike="noStrike" cap="none" normalizeH="0" baseline="0" dirty="0" smtClean="0">
              <a:ln>
                <a:noFill/>
              </a:ln>
              <a:solidFill>
                <a:schemeClr val="tx1"/>
              </a:solidFill>
              <a:effectLst/>
              <a:latin typeface="Bodoni MT" pitchFamily="18" charset="0"/>
              <a:ea typeface="Calibri" pitchFamily="34" charset="0"/>
              <a:cs typeface="Times New Roman" pitchFamily="18" charset="0"/>
            </a:endParaRPr>
          </a:p>
          <a:p>
            <a:pPr lvl="0" algn="just" eaLnBrk="0" fontAlgn="base" hangingPunct="0">
              <a:spcBef>
                <a:spcPct val="0"/>
              </a:spcBef>
              <a:spcAft>
                <a:spcPct val="0"/>
              </a:spcAft>
            </a:pPr>
            <a:r>
              <a:rPr lang="ro-RO" sz="2400" dirty="0" smtClean="0">
                <a:latin typeface="Bodoni MT"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Bodoni MT" pitchFamily="18" charset="0"/>
                <a:cs typeface="Arial" pitchFamily="34" charset="0"/>
              </a:rPr>
              <a:t/>
            </a:r>
            <a:br>
              <a:rPr kumimoji="0" lang="en-US" sz="2000" b="0" i="0" u="none" strike="noStrike" cap="none" normalizeH="0" baseline="0" dirty="0" smtClean="0">
                <a:ln>
                  <a:noFill/>
                </a:ln>
                <a:solidFill>
                  <a:schemeClr val="tx1"/>
                </a:solidFill>
                <a:effectLst/>
                <a:latin typeface="Bodoni MT" pitchFamily="18" charset="0"/>
                <a:cs typeface="Arial" pitchFamily="34" charset="0"/>
              </a:rPr>
            </a:br>
            <a:endParaRPr kumimoji="0" lang="en-US" sz="2000" b="0" i="0" u="none" strike="noStrike" cap="none" normalizeH="0" baseline="0" dirty="0" smtClean="0">
              <a:ln>
                <a:noFill/>
              </a:ln>
              <a:solidFill>
                <a:schemeClr val="tx1"/>
              </a:solidFill>
              <a:effectLst/>
              <a:latin typeface="Bodoni MT" pitchFamily="18"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443841"/>
            <a:ext cx="7786742" cy="4524315"/>
          </a:xfrm>
          <a:prstGeom prst="rect">
            <a:avLst/>
          </a:prstGeom>
        </p:spPr>
        <p:txBody>
          <a:bodyPr wrap="square">
            <a:spAutoFit/>
          </a:bodyPr>
          <a:lstStyle/>
          <a:p>
            <a:pPr algn="just"/>
            <a:r>
              <a:rPr lang="ro-RO" sz="2400" dirty="0" smtClean="0">
                <a:latin typeface="Bodoni MT" pitchFamily="18" charset="0"/>
                <a:ea typeface="Calibri" pitchFamily="34" charset="0"/>
                <a:cs typeface="Times New Roman" pitchFamily="18" charset="0"/>
              </a:rPr>
              <a:t>    </a:t>
            </a:r>
            <a:r>
              <a:rPr lang="fr-FR" sz="2400" dirty="0" smtClean="0">
                <a:latin typeface="Bodoni MT" pitchFamily="18" charset="0"/>
                <a:ea typeface="Calibri" pitchFamily="34" charset="0"/>
                <a:cs typeface="Times New Roman" pitchFamily="18" charset="0"/>
              </a:rPr>
              <a:t>La </a:t>
            </a:r>
            <a:r>
              <a:rPr lang="ro-RO" sz="2400" dirty="0" smtClean="0">
                <a:latin typeface="Bodoni MT" pitchFamily="18" charset="0"/>
                <a:ea typeface="Calibri" pitchFamily="34" charset="0"/>
                <a:cs typeface="Times New Roman" pitchFamily="18" charset="0"/>
              </a:rPr>
              <a:t>Mănăstirea </a:t>
            </a:r>
            <a:r>
              <a:rPr lang="fr-FR" sz="2400" dirty="0" err="1" smtClean="0">
                <a:latin typeface="Bodoni MT" pitchFamily="18" charset="0"/>
                <a:ea typeface="Calibri" pitchFamily="34" charset="0"/>
                <a:cs typeface="Times New Roman" pitchFamily="18" charset="0"/>
              </a:rPr>
              <a:t>Secu</a:t>
            </a:r>
            <a:r>
              <a:rPr lang="fr-FR" sz="2400" dirty="0" smtClean="0">
                <a:latin typeface="Bodoni MT" pitchFamily="18" charset="0"/>
                <a:ea typeface="Calibri" pitchFamily="34" charset="0"/>
                <a:cs typeface="Times New Roman" pitchFamily="18" charset="0"/>
              </a:rPr>
              <a:t> a </a:t>
            </a:r>
            <a:r>
              <a:rPr lang="fr-FR" sz="2400" dirty="0" err="1" smtClean="0">
                <a:latin typeface="Bodoni MT" pitchFamily="18" charset="0"/>
                <a:ea typeface="Calibri" pitchFamily="34" charset="0"/>
                <a:cs typeface="Times New Roman" pitchFamily="18" charset="0"/>
              </a:rPr>
              <a:t>făcut</a:t>
            </a:r>
            <a:r>
              <a:rPr lang="fr-FR" sz="2400" dirty="0" smtClean="0">
                <a:latin typeface="Bodoni MT" pitchFamily="18" charset="0"/>
                <a:ea typeface="Calibri" pitchFamily="34" charset="0"/>
                <a:cs typeface="Times New Roman" pitchFamily="18" charset="0"/>
              </a:rPr>
              <a:t> o </a:t>
            </a:r>
            <a:r>
              <a:rPr lang="fr-FR" sz="2400" dirty="0" err="1" smtClean="0">
                <a:latin typeface="Bodoni MT" pitchFamily="18" charset="0"/>
                <a:ea typeface="Calibri" pitchFamily="34" charset="0"/>
                <a:cs typeface="Times New Roman" pitchFamily="18" charset="0"/>
              </a:rPr>
              <a:t>bolniță</a:t>
            </a:r>
            <a:r>
              <a:rPr lang="ro-RO" sz="2400" dirty="0" smtClean="0">
                <a:latin typeface="Bodoni MT" pitchFamily="18" charset="0"/>
                <a:ea typeface="Calibri" pitchFamily="34" charset="0"/>
                <a:cs typeface="Times New Roman" pitchFamily="18" charset="0"/>
              </a:rPr>
              <a:t> și un cămin pentru călugării vârstnici</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despre</a:t>
            </a:r>
            <a:r>
              <a:rPr lang="ro-RO" sz="2400" dirty="0" smtClean="0">
                <a:latin typeface="Bodoni MT" pitchFamily="18" charset="0"/>
                <a:ea typeface="Calibri" pitchFamily="34" charset="0"/>
                <a:cs typeface="Times New Roman" pitchFamily="18" charset="0"/>
              </a:rPr>
              <a:t> </a:t>
            </a:r>
            <a:r>
              <a:rPr lang="fr-FR" sz="2400" dirty="0" smtClean="0">
                <a:latin typeface="Bodoni MT" pitchFamily="18" charset="0"/>
                <a:ea typeface="Calibri" pitchFamily="34" charset="0"/>
                <a:cs typeface="Times New Roman" pitchFamily="18" charset="0"/>
              </a:rPr>
              <a:t>care se </a:t>
            </a:r>
            <a:r>
              <a:rPr lang="fr-FR" sz="2400" dirty="0" err="1" smtClean="0">
                <a:latin typeface="Bodoni MT" pitchFamily="18" charset="0"/>
                <a:ea typeface="Calibri" pitchFamily="34" charset="0"/>
                <a:cs typeface="Times New Roman" pitchFamily="18" charset="0"/>
              </a:rPr>
              <a:t>păstrează</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câteva</a:t>
            </a:r>
            <a:r>
              <a:rPr lang="fr-FR" sz="2400" dirty="0" smtClean="0">
                <a:latin typeface="Bodoni MT" pitchFamily="18" charset="0"/>
                <a:ea typeface="Calibri" pitchFamily="34" charset="0"/>
                <a:cs typeface="Times New Roman" pitchFamily="18" charset="0"/>
              </a:rPr>
              <a:t> informații (o </a:t>
            </a:r>
            <a:r>
              <a:rPr lang="fr-FR" sz="2400" dirty="0" err="1" smtClean="0">
                <a:latin typeface="Bodoni MT" pitchFamily="18" charset="0"/>
                <a:ea typeface="Calibri" pitchFamily="34" charset="0"/>
                <a:cs typeface="Times New Roman" pitchFamily="18" charset="0"/>
              </a:rPr>
              <a:t>înzestrase</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cu</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sobe</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cu</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lemnul</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necesar</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încălzirii</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ei</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cu</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toate</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cele</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trebuincioase</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bunei</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func</a:t>
            </a:r>
            <a:r>
              <a:rPr lang="fr-FR" sz="2400" dirty="0" smtClean="0">
                <a:latin typeface="Bodoni MT" pitchFamily="18" charset="0"/>
                <a:ea typeface="Calibri" pitchFamily="34" charset="0"/>
                <a:cs typeface="Times New Roman" pitchFamily="18" charset="0"/>
              </a:rPr>
              <a:t>ț</a:t>
            </a:r>
            <a:r>
              <a:rPr lang="fr-FR" sz="2400" dirty="0" err="1" smtClean="0">
                <a:latin typeface="Bodoni MT" pitchFamily="18" charset="0"/>
                <a:ea typeface="Calibri" pitchFamily="34" charset="0"/>
                <a:cs typeface="Times New Roman" pitchFamily="18" charset="0"/>
              </a:rPr>
              <a:t>ionări</a:t>
            </a:r>
            <a:r>
              <a:rPr lang="fr-FR" sz="2400" dirty="0" smtClean="0">
                <a:latin typeface="Bodoni MT" pitchFamily="18" charset="0"/>
                <a:ea typeface="Calibri" pitchFamily="34" charset="0"/>
                <a:cs typeface="Times New Roman" pitchFamily="18" charset="0"/>
              </a:rPr>
              <a:t>). De </a:t>
            </a:r>
            <a:r>
              <a:rPr lang="fr-FR" sz="2400" dirty="0" err="1" smtClean="0">
                <a:latin typeface="Bodoni MT" pitchFamily="18" charset="0"/>
                <a:ea typeface="Calibri" pitchFamily="34" charset="0"/>
                <a:cs typeface="Times New Roman" pitchFamily="18" charset="0"/>
              </a:rPr>
              <a:t>asemenea</a:t>
            </a:r>
            <a:r>
              <a:rPr lang="fr-FR" sz="2400" dirty="0" smtClean="0">
                <a:latin typeface="Bodoni MT" pitchFamily="18" charset="0"/>
                <a:ea typeface="Calibri" pitchFamily="34" charset="0"/>
                <a:cs typeface="Times New Roman" pitchFamily="18" charset="0"/>
              </a:rPr>
              <a:t>, la </a:t>
            </a:r>
            <a:r>
              <a:rPr lang="ro-RO" sz="2400" dirty="0" smtClean="0">
                <a:latin typeface="Bodoni MT" pitchFamily="18" charset="0"/>
                <a:ea typeface="Calibri" pitchFamily="34" charset="0"/>
                <a:cs typeface="Times New Roman" pitchFamily="18" charset="0"/>
              </a:rPr>
              <a:t>Mănăstirea </a:t>
            </a:r>
            <a:r>
              <a:rPr lang="fr-FR" sz="2400" dirty="0" err="1" smtClean="0">
                <a:latin typeface="Bodoni MT" pitchFamily="18" charset="0"/>
                <a:ea typeface="Calibri" pitchFamily="34" charset="0"/>
                <a:cs typeface="Times New Roman" pitchFamily="18" charset="0"/>
              </a:rPr>
              <a:t>Neamț</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avea</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să</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organizeze</a:t>
            </a:r>
            <a:r>
              <a:rPr lang="fr-FR" sz="2400" dirty="0" smtClean="0">
                <a:latin typeface="Bodoni MT" pitchFamily="18" charset="0"/>
                <a:ea typeface="Calibri" pitchFamily="34" charset="0"/>
                <a:cs typeface="Times New Roman" pitchFamily="18" charset="0"/>
              </a:rPr>
              <a:t> o </a:t>
            </a:r>
            <a:r>
              <a:rPr lang="fr-FR" sz="2400" dirty="0" err="1" smtClean="0">
                <a:latin typeface="Bodoni MT" pitchFamily="18" charset="0"/>
                <a:ea typeface="Calibri" pitchFamily="34" charset="0"/>
                <a:cs typeface="Times New Roman" pitchFamily="18" charset="0"/>
              </a:rPr>
              <a:t>bolniță</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aparte</a:t>
            </a:r>
            <a:r>
              <a:rPr lang="fr-FR" sz="2400" dirty="0" smtClean="0">
                <a:latin typeface="Bodoni MT" pitchFamily="18" charset="0"/>
                <a:ea typeface="Calibri" pitchFamily="34" charset="0"/>
                <a:cs typeface="Times New Roman" pitchFamily="18" charset="0"/>
              </a:rPr>
              <a:t>, un </a:t>
            </a:r>
            <a:r>
              <a:rPr lang="fr-FR" sz="2400" dirty="0" err="1" smtClean="0">
                <a:latin typeface="Bodoni MT" pitchFamily="18" charset="0"/>
                <a:ea typeface="Calibri" pitchFamily="34" charset="0"/>
                <a:cs typeface="Times New Roman" pitchFamily="18" charset="0"/>
              </a:rPr>
              <a:t>ospiciu</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pentru</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bolnavii</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cu</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afecțiuni</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psihice</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Paisie</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avea</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viziunea</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organizării</a:t>
            </a:r>
            <a:r>
              <a:rPr lang="ro-RO" sz="2400" dirty="0" smtClean="0">
                <a:latin typeface="Bodoni MT" pitchFamily="18" charset="0"/>
                <a:ea typeface="Calibri" pitchFamily="34" charset="0"/>
                <a:cs typeface="Times New Roman" pitchFamily="18" charset="0"/>
              </a:rPr>
              <a:t> </a:t>
            </a:r>
            <a:r>
              <a:rPr lang="fr-FR" sz="2400" dirty="0" smtClean="0">
                <a:latin typeface="Bodoni MT" pitchFamily="18" charset="0"/>
                <a:ea typeface="Calibri" pitchFamily="34" charset="0"/>
                <a:cs typeface="Times New Roman" pitchFamily="18" charset="0"/>
              </a:rPr>
              <a:t>nu </a:t>
            </a:r>
            <a:r>
              <a:rPr lang="fr-FR" sz="2400" dirty="0" err="1" smtClean="0">
                <a:latin typeface="Bodoni MT" pitchFamily="18" charset="0"/>
                <a:ea typeface="Calibri" pitchFamily="34" charset="0"/>
                <a:cs typeface="Times New Roman" pitchFamily="18" charset="0"/>
              </a:rPr>
              <a:t>doar</a:t>
            </a:r>
            <a:r>
              <a:rPr lang="fr-FR" sz="2400" dirty="0" smtClean="0">
                <a:latin typeface="Bodoni MT" pitchFamily="18" charset="0"/>
                <a:ea typeface="Calibri" pitchFamily="34" charset="0"/>
                <a:cs typeface="Times New Roman" pitchFamily="18" charset="0"/>
              </a:rPr>
              <a:t> a </a:t>
            </a:r>
            <a:r>
              <a:rPr lang="fr-FR" sz="2400" dirty="0" err="1" smtClean="0">
                <a:latin typeface="Bodoni MT" pitchFamily="18" charset="0"/>
                <a:ea typeface="Calibri" pitchFamily="34" charset="0"/>
                <a:cs typeface="Times New Roman" pitchFamily="18" charset="0"/>
              </a:rPr>
              <a:t>unor</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bolni</a:t>
            </a:r>
            <a:r>
              <a:rPr lang="fr-FR" sz="2400" dirty="0" smtClean="0">
                <a:latin typeface="Bodoni MT" pitchFamily="18" charset="0"/>
                <a:ea typeface="Calibri" pitchFamily="34" charset="0"/>
                <a:cs typeface="Times New Roman" pitchFamily="18" charset="0"/>
              </a:rPr>
              <a:t>țe </a:t>
            </a:r>
            <a:r>
              <a:rPr lang="fr-FR" sz="2400" dirty="0" err="1" smtClean="0">
                <a:latin typeface="Bodoni MT" pitchFamily="18" charset="0"/>
                <a:ea typeface="Calibri" pitchFamily="34" charset="0"/>
                <a:cs typeface="Times New Roman" pitchFamily="18" charset="0"/>
              </a:rPr>
              <a:t>oarecare</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în</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mănăstiri</a:t>
            </a:r>
            <a:r>
              <a:rPr lang="fr-FR" sz="2400" dirty="0" smtClean="0">
                <a:latin typeface="Bodoni MT" pitchFamily="18" charset="0"/>
                <a:ea typeface="Calibri" pitchFamily="34" charset="0"/>
                <a:cs typeface="Times New Roman" pitchFamily="18" charset="0"/>
              </a:rPr>
              <a:t>, ci </a:t>
            </a:r>
            <a:r>
              <a:rPr lang="fr-FR" sz="2400" dirty="0" err="1" smtClean="0">
                <a:latin typeface="Bodoni MT" pitchFamily="18" charset="0"/>
                <a:ea typeface="Calibri" pitchFamily="34" charset="0"/>
                <a:cs typeface="Times New Roman" pitchFamily="18" charset="0"/>
              </a:rPr>
              <a:t>chiar</a:t>
            </a:r>
            <a:r>
              <a:rPr lang="fr-FR" sz="2400" dirty="0" smtClean="0">
                <a:latin typeface="Bodoni MT" pitchFamily="18" charset="0"/>
                <a:ea typeface="Calibri" pitchFamily="34" charset="0"/>
                <a:cs typeface="Times New Roman" pitchFamily="18" charset="0"/>
              </a:rPr>
              <a:t> a </a:t>
            </a:r>
            <a:r>
              <a:rPr lang="fr-FR" sz="2400" dirty="0" err="1" smtClean="0">
                <a:latin typeface="Bodoni MT" pitchFamily="18" charset="0"/>
                <a:ea typeface="Calibri" pitchFamily="34" charset="0"/>
                <a:cs typeface="Times New Roman" pitchFamily="18" charset="0"/>
              </a:rPr>
              <a:t>unor</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adevărate</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spitale</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în</a:t>
            </a:r>
            <a:r>
              <a:rPr lang="fr-FR" sz="2400" dirty="0" smtClean="0">
                <a:latin typeface="Bodoni MT" pitchFamily="18" charset="0"/>
                <a:ea typeface="Calibri" pitchFamily="34" charset="0"/>
                <a:cs typeface="Times New Roman" pitchFamily="18" charset="0"/>
              </a:rPr>
              <a:t> care </a:t>
            </a:r>
            <a:r>
              <a:rPr lang="fr-FR" sz="2400" dirty="0" err="1" smtClean="0">
                <a:latin typeface="Bodoni MT" pitchFamily="18" charset="0"/>
                <a:ea typeface="Calibri" pitchFamily="34" charset="0"/>
                <a:cs typeface="Times New Roman" pitchFamily="18" charset="0"/>
              </a:rPr>
              <a:t>să</a:t>
            </a:r>
            <a:r>
              <a:rPr lang="fr-FR" sz="2400" dirty="0" smtClean="0">
                <a:latin typeface="Bodoni MT" pitchFamily="18" charset="0"/>
                <a:ea typeface="Calibri" pitchFamily="34" charset="0"/>
                <a:cs typeface="Times New Roman" pitchFamily="18" charset="0"/>
              </a:rPr>
              <a:t> se </a:t>
            </a:r>
            <a:r>
              <a:rPr lang="fr-FR" sz="2400" dirty="0" err="1" smtClean="0">
                <a:latin typeface="Bodoni MT" pitchFamily="18" charset="0"/>
                <a:ea typeface="Calibri" pitchFamily="34" charset="0"/>
                <a:cs typeface="Times New Roman" pitchFamily="18" charset="0"/>
              </a:rPr>
              <a:t>bucure</a:t>
            </a:r>
            <a:r>
              <a:rPr lang="fr-FR" sz="2400" dirty="0" smtClean="0">
                <a:latin typeface="Bodoni MT" pitchFamily="18" charset="0"/>
                <a:ea typeface="Calibri" pitchFamily="34" charset="0"/>
                <a:cs typeface="Times New Roman" pitchFamily="18" charset="0"/>
              </a:rPr>
              <a:t> de </a:t>
            </a:r>
            <a:r>
              <a:rPr lang="fr-FR" sz="2400" dirty="0" err="1" smtClean="0">
                <a:latin typeface="Bodoni MT" pitchFamily="18" charset="0"/>
                <a:ea typeface="Calibri" pitchFamily="34" charset="0"/>
                <a:cs typeface="Times New Roman" pitchFamily="18" charset="0"/>
              </a:rPr>
              <a:t>îngrijire</a:t>
            </a:r>
            <a:r>
              <a:rPr lang="fr-FR" sz="2400" dirty="0" smtClean="0">
                <a:latin typeface="Bodoni MT" pitchFamily="18" charset="0"/>
                <a:ea typeface="Calibri" pitchFamily="34" charset="0"/>
                <a:cs typeface="Times New Roman" pitchFamily="18" charset="0"/>
              </a:rPr>
              <a:t> nu </a:t>
            </a:r>
            <a:r>
              <a:rPr lang="fr-FR" sz="2400" dirty="0" err="1" smtClean="0">
                <a:latin typeface="Bodoni MT" pitchFamily="18" charset="0"/>
                <a:ea typeface="Calibri" pitchFamily="34" charset="0"/>
                <a:cs typeface="Times New Roman" pitchFamily="18" charset="0"/>
              </a:rPr>
              <a:t>numai</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monahii</a:t>
            </a:r>
            <a:r>
              <a:rPr lang="fr-FR" sz="2400" dirty="0" smtClean="0">
                <a:latin typeface="Bodoni MT" pitchFamily="18" charset="0"/>
                <a:ea typeface="Calibri" pitchFamily="34" charset="0"/>
                <a:cs typeface="Times New Roman" pitchFamily="18" charset="0"/>
              </a:rPr>
              <a:t>, ci și </a:t>
            </a:r>
            <a:r>
              <a:rPr lang="fr-FR" sz="2400" dirty="0" err="1" smtClean="0">
                <a:latin typeface="Bodoni MT" pitchFamily="18" charset="0"/>
                <a:ea typeface="Calibri" pitchFamily="34" charset="0"/>
                <a:cs typeface="Times New Roman" pitchFamily="18" charset="0"/>
              </a:rPr>
              <a:t>credincio</a:t>
            </a:r>
            <a:r>
              <a:rPr lang="fr-FR" sz="2400" dirty="0" smtClean="0">
                <a:latin typeface="Bodoni MT" pitchFamily="18" charset="0"/>
                <a:ea typeface="Calibri" pitchFamily="34" charset="0"/>
                <a:cs typeface="Times New Roman" pitchFamily="18" charset="0"/>
              </a:rPr>
              <a:t>șii </a:t>
            </a:r>
            <a:r>
              <a:rPr lang="fr-FR" sz="2400" dirty="0" err="1" smtClean="0">
                <a:latin typeface="Bodoni MT" pitchFamily="18" charset="0"/>
                <a:ea typeface="Calibri" pitchFamily="34" charset="0"/>
                <a:cs typeface="Times New Roman" pitchFamily="18" charset="0"/>
              </a:rPr>
              <a:t>mireni</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pentru</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că</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mănăstirea</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în</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viziunea</a:t>
            </a:r>
            <a:r>
              <a:rPr lang="fr-FR" sz="2400" dirty="0" smtClean="0">
                <a:latin typeface="Bodoni MT" pitchFamily="18" charset="0"/>
                <a:ea typeface="Calibri" pitchFamily="34" charset="0"/>
                <a:cs typeface="Times New Roman" pitchFamily="18" charset="0"/>
              </a:rPr>
              <a:t> sa, </a:t>
            </a:r>
            <a:r>
              <a:rPr lang="fr-FR" sz="2400" dirty="0" err="1" smtClean="0">
                <a:latin typeface="Bodoni MT" pitchFamily="18" charset="0"/>
                <a:ea typeface="Calibri" pitchFamily="34" charset="0"/>
                <a:cs typeface="Times New Roman" pitchFamily="18" charset="0"/>
              </a:rPr>
              <a:t>era</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ocrotitoarea</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tuturor</a:t>
            </a:r>
            <a:r>
              <a:rPr lang="fr-FR" sz="2400" dirty="0" smtClean="0">
                <a:latin typeface="Bodoni MT" pitchFamily="18" charset="0"/>
                <a:ea typeface="Calibri" pitchFamily="34" charset="0"/>
                <a:cs typeface="Times New Roman" pitchFamily="18" charset="0"/>
              </a:rPr>
              <a:t> </a:t>
            </a:r>
            <a:r>
              <a:rPr lang="fr-FR" sz="2400" dirty="0" err="1" smtClean="0">
                <a:latin typeface="Bodoni MT" pitchFamily="18" charset="0"/>
                <a:ea typeface="Calibri" pitchFamily="34" charset="0"/>
                <a:cs typeface="Times New Roman" pitchFamily="18" charset="0"/>
              </a:rPr>
              <a:t>bolnavilor</a:t>
            </a:r>
            <a:r>
              <a:rPr lang="ro-RO" sz="2400" dirty="0" smtClean="0">
                <a:latin typeface="Bodoni MT" pitchFamily="18" charset="0"/>
                <a:ea typeface="Calibri" pitchFamily="34" charset="0"/>
                <a:cs typeface="Times New Roman" pitchFamily="18" charset="0"/>
              </a:rPr>
              <a:t>. (Pr. Ion Vicovan, </a:t>
            </a:r>
            <a:r>
              <a:rPr lang="ro-RO" sz="2400" i="1" dirty="0" smtClean="0">
                <a:latin typeface="Bodoni MT" pitchFamily="18" charset="0"/>
                <a:ea typeface="Calibri" pitchFamily="34" charset="0"/>
                <a:cs typeface="Times New Roman" pitchFamily="18" charset="0"/>
              </a:rPr>
              <a:t>Istoria Bisericii...</a:t>
            </a:r>
            <a:r>
              <a:rPr lang="ro-RO" sz="2400" dirty="0" smtClean="0">
                <a:latin typeface="Bodoni MT" pitchFamily="18" charset="0"/>
                <a:ea typeface="Calibri" pitchFamily="34" charset="0"/>
                <a:cs typeface="Times New Roman" pitchFamily="18" charset="0"/>
              </a:rPr>
              <a:t>, pp. 113)</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428596" y="785794"/>
            <a:ext cx="828680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1638" algn="just" defTabSz="914400" rtl="0" eaLnBrk="1" fontAlgn="base" latinLnBrk="0" hangingPunct="1">
              <a:lnSpc>
                <a:spcPct val="100000"/>
              </a:lnSpc>
              <a:spcBef>
                <a:spcPct val="0"/>
              </a:spcBef>
              <a:spcAft>
                <a:spcPct val="0"/>
              </a:spcAft>
              <a:buClrTx/>
              <a:buSzTx/>
              <a:buFontTx/>
              <a:buNone/>
              <a:tabLst/>
            </a:pPr>
            <a:r>
              <a:rPr kumimoji="0" lang="ro-RO"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2.</a:t>
            </a:r>
            <a:r>
              <a:rPr kumimoji="0" lang="fr-FR"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0" u="none" strike="noStrike" cap="none" normalizeH="0" baseline="0" dirty="0" err="1" smtClean="0">
                <a:ln>
                  <a:noFill/>
                </a:ln>
                <a:solidFill>
                  <a:schemeClr val="tx1"/>
                </a:solidFill>
                <a:effectLst/>
                <a:latin typeface="Bodoni MT" pitchFamily="18" charset="0"/>
                <a:ea typeface="TimesNewRomanPSMT"/>
                <a:cs typeface="Times New Roman" pitchFamily="18" charset="0"/>
              </a:rPr>
              <a:t>Intervenții</a:t>
            </a:r>
            <a:r>
              <a:rPr kumimoji="0" lang="fr-FR"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0" u="none" strike="noStrike" cap="none" normalizeH="0" baseline="0" dirty="0" err="1" smtClean="0">
                <a:ln>
                  <a:noFill/>
                </a:ln>
                <a:solidFill>
                  <a:schemeClr val="tx1"/>
                </a:solidFill>
                <a:effectLst/>
                <a:latin typeface="Bodoni MT" pitchFamily="18" charset="0"/>
                <a:ea typeface="TimesNewRomanPSMT"/>
                <a:cs typeface="Times New Roman" pitchFamily="18" charset="0"/>
              </a:rPr>
              <a:t>în</a:t>
            </a:r>
            <a:r>
              <a:rPr kumimoji="0" lang="fr-FR"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0" u="none" strike="noStrike" cap="none" normalizeH="0" baseline="0" dirty="0" err="1" smtClean="0">
                <a:ln>
                  <a:noFill/>
                </a:ln>
                <a:solidFill>
                  <a:schemeClr val="tx1"/>
                </a:solidFill>
                <a:effectLst/>
                <a:latin typeface="Bodoni MT" pitchFamily="18" charset="0"/>
                <a:ea typeface="TimesNewRomanPSMT"/>
                <a:cs typeface="Times New Roman" pitchFamily="18" charset="0"/>
              </a:rPr>
              <a:t>comunitate</a:t>
            </a:r>
            <a:r>
              <a:rPr kumimoji="0" lang="fr-FR"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0" u="none" strike="noStrike" cap="none" normalizeH="0" baseline="0" dirty="0" err="1" smtClean="0">
                <a:ln>
                  <a:noFill/>
                </a:ln>
                <a:solidFill>
                  <a:schemeClr val="tx1"/>
                </a:solidFill>
                <a:effectLst/>
                <a:latin typeface="Bodoni MT" pitchFamily="18" charset="0"/>
                <a:ea typeface="TimesNewRomanPSMT"/>
                <a:cs typeface="Times New Roman" pitchFamily="18" charset="0"/>
              </a:rPr>
              <a:t>pentru</a:t>
            </a:r>
            <a:r>
              <a:rPr kumimoji="0" lang="fr-FR"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0" u="none" strike="noStrike" cap="none" normalizeH="0" baseline="0" dirty="0" err="1" smtClean="0">
                <a:ln>
                  <a:noFill/>
                </a:ln>
                <a:solidFill>
                  <a:schemeClr val="tx1"/>
                </a:solidFill>
                <a:effectLst/>
                <a:latin typeface="Bodoni MT" pitchFamily="18" charset="0"/>
                <a:ea typeface="TimesNewRomanPSMT"/>
                <a:cs typeface="Times New Roman" pitchFamily="18" charset="0"/>
              </a:rPr>
              <a:t>creșterea</a:t>
            </a:r>
            <a:r>
              <a:rPr kumimoji="0" lang="fr-FR"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0" u="none" strike="noStrike" cap="none" normalizeH="0" baseline="0" dirty="0" err="1" smtClean="0">
                <a:ln>
                  <a:noFill/>
                </a:ln>
                <a:solidFill>
                  <a:schemeClr val="tx1"/>
                </a:solidFill>
                <a:effectLst/>
                <a:latin typeface="Bodoni MT" pitchFamily="18" charset="0"/>
                <a:ea typeface="TimesNewRomanPSMT"/>
                <a:cs typeface="Times New Roman" pitchFamily="18" charset="0"/>
              </a:rPr>
              <a:t>bunăstării</a:t>
            </a:r>
            <a:r>
              <a:rPr kumimoji="0" lang="fr-FR"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ro-RO"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medicale,</a:t>
            </a:r>
            <a:r>
              <a:rPr kumimoji="0" lang="ro-RO" sz="2400" b="1" i="0" u="none" strike="noStrike" cap="none" normalizeH="0" dirty="0" smtClean="0">
                <a:ln>
                  <a:noFill/>
                </a:ln>
                <a:solidFill>
                  <a:schemeClr val="tx1"/>
                </a:solidFill>
                <a:effectLst/>
                <a:latin typeface="Bodoni MT" pitchFamily="18" charset="0"/>
                <a:ea typeface="TimesNewRomanPSMT"/>
                <a:cs typeface="Times New Roman" pitchFamily="18" charset="0"/>
              </a:rPr>
              <a:t> </a:t>
            </a:r>
            <a:r>
              <a:rPr kumimoji="0" lang="fr-FR" sz="2400" b="1" i="0" u="none" strike="noStrike" cap="none" normalizeH="0" baseline="0" dirty="0" err="1" smtClean="0">
                <a:ln>
                  <a:noFill/>
                </a:ln>
                <a:solidFill>
                  <a:schemeClr val="tx1"/>
                </a:solidFill>
                <a:effectLst/>
                <a:latin typeface="Bodoni MT" pitchFamily="18" charset="0"/>
                <a:ea typeface="TimesNewRomanPSMT"/>
                <a:cs typeface="Times New Roman" pitchFamily="18" charset="0"/>
              </a:rPr>
              <a:t>spirituale</a:t>
            </a:r>
            <a:r>
              <a:rPr kumimoji="0" lang="fr-FR"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 și </a:t>
            </a:r>
            <a:r>
              <a:rPr kumimoji="0" lang="fr-FR" sz="2400" b="1" i="0" u="none" strike="noStrike" cap="none" normalizeH="0" baseline="0" dirty="0" err="1" smtClean="0">
                <a:ln>
                  <a:noFill/>
                </a:ln>
                <a:solidFill>
                  <a:schemeClr val="tx1"/>
                </a:solidFill>
                <a:effectLst/>
                <a:latin typeface="Bodoni MT" pitchFamily="18" charset="0"/>
                <a:ea typeface="TimesNewRomanPSMT"/>
                <a:cs typeface="Times New Roman" pitchFamily="18" charset="0"/>
              </a:rPr>
              <a:t>psiho-emoționale</a:t>
            </a:r>
            <a:r>
              <a:rPr kumimoji="0" lang="fr-FR"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ro-RO"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a </a:t>
            </a:r>
            <a:r>
              <a:rPr kumimoji="0" lang="fr-FR" sz="2400" b="1" i="0" u="none" strike="noStrike" cap="none" normalizeH="0" baseline="0" dirty="0" err="1" smtClean="0">
                <a:ln>
                  <a:noFill/>
                </a:ln>
                <a:solidFill>
                  <a:schemeClr val="tx1"/>
                </a:solidFill>
                <a:effectLst/>
                <a:latin typeface="Bodoni MT" pitchFamily="18" charset="0"/>
                <a:ea typeface="TimesNewRomanPSMT"/>
                <a:cs typeface="Times New Roman" pitchFamily="18" charset="0"/>
              </a:rPr>
              <a:t>persoanei</a:t>
            </a:r>
            <a:r>
              <a:rPr kumimoji="0" lang="fr-FR" sz="2400" b="1" i="0"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0" u="none" strike="noStrike" cap="none" normalizeH="0" baseline="0" dirty="0" err="1" smtClean="0">
                <a:ln>
                  <a:noFill/>
                </a:ln>
                <a:solidFill>
                  <a:schemeClr val="tx1"/>
                </a:solidFill>
                <a:effectLst/>
                <a:latin typeface="Bodoni MT" pitchFamily="18" charset="0"/>
                <a:ea typeface="TimesNewRomanPSMT"/>
                <a:cs typeface="Times New Roman" pitchFamily="18" charset="0"/>
              </a:rPr>
              <a:t>vârstnice</a:t>
            </a:r>
            <a:endParaRPr kumimoji="0" lang="ro-RO" sz="2400" b="1" i="0" u="none" strike="noStrike" cap="none" normalizeH="0" baseline="0" dirty="0" smtClean="0">
              <a:ln>
                <a:noFill/>
              </a:ln>
              <a:solidFill>
                <a:schemeClr val="tx1"/>
              </a:solidFill>
              <a:effectLst/>
              <a:latin typeface="Bodoni MT" pitchFamily="18" charset="0"/>
              <a:ea typeface="TimesNewRomanPSMT"/>
              <a:cs typeface="Times New Roman" pitchFamily="18" charset="0"/>
            </a:endParaRPr>
          </a:p>
          <a:p>
            <a:pPr marL="0" marR="0" lvl="0" indent="401638"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Bodoni MT" pitchFamily="18" charset="0"/>
              <a:cs typeface="Arial" pitchFamily="34" charset="0"/>
            </a:endParaRPr>
          </a:p>
          <a:p>
            <a:pPr marL="0" marR="0" lvl="0" indent="401638" algn="just" defTabSz="914400" rtl="0" eaLnBrk="0" fontAlgn="base" latinLnBrk="0" hangingPunct="0">
              <a:lnSpc>
                <a:spcPct val="100000"/>
              </a:lnSpc>
              <a:spcBef>
                <a:spcPct val="0"/>
              </a:spcBef>
              <a:spcAft>
                <a:spcPct val="0"/>
              </a:spcAft>
              <a:buClrTx/>
              <a:buSzTx/>
              <a:buFontTx/>
              <a:buNone/>
              <a:tabLst/>
            </a:pP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Limitarea</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răspindirii</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COVID-19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în</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rândul</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persoanelor</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vârstnice</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prin</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serviciul</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social de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îngrijire</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vârstnicilor</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la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domiciuliu</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oferit</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de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Asociația</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ro-RO"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Sf</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Voievod</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Ștefan</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cel</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Mare –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Hârja</a:t>
            </a:r>
            <a:r>
              <a:rPr kumimoji="0" lang="ro-RO"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a:t>
            </a:r>
            <a:r>
              <a:rPr kumimoji="0" lang="fr-FR" sz="2400" b="1" i="1" u="none" strike="noStrike" cap="none" normalizeH="0" baseline="0" dirty="0" err="1" smtClean="0">
                <a:ln>
                  <a:noFill/>
                </a:ln>
                <a:solidFill>
                  <a:schemeClr val="tx1"/>
                </a:solidFill>
                <a:effectLst/>
                <a:latin typeface="Bodoni MT" pitchFamily="18" charset="0"/>
                <a:ea typeface="TimesNewRomanPSMT"/>
                <a:cs typeface="Times New Roman" pitchFamily="18" charset="0"/>
              </a:rPr>
              <a:t>jud</a:t>
            </a:r>
            <a:r>
              <a:rPr kumimoji="0" lang="fr-FR"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 Bacău</a:t>
            </a:r>
            <a:r>
              <a:rPr kumimoji="0" lang="ro-RO" sz="2400" b="1" i="1" u="none" strike="noStrike" cap="none" normalizeH="0" baseline="0" dirty="0" smtClean="0">
                <a:ln>
                  <a:noFill/>
                </a:ln>
                <a:solidFill>
                  <a:schemeClr val="tx1"/>
                </a:solidFill>
                <a:effectLst/>
                <a:latin typeface="Bodoni MT" pitchFamily="18" charset="0"/>
                <a:ea typeface="TimesNewRomanPSMT"/>
                <a:cs typeface="Times New Roman" pitchFamily="18" charset="0"/>
              </a:rPr>
              <a:t>.</a:t>
            </a:r>
          </a:p>
          <a:p>
            <a:pPr marL="0" marR="0" lvl="0" indent="401638" algn="just" defTabSz="914400" rtl="0" eaLnBrk="0" fontAlgn="base" latinLnBrk="0" hangingPunct="0">
              <a:lnSpc>
                <a:spcPct val="100000"/>
              </a:lnSpc>
              <a:spcBef>
                <a:spcPct val="0"/>
              </a:spcBef>
              <a:spcAft>
                <a:spcPct val="0"/>
              </a:spcAft>
              <a:buClrTx/>
              <a:buSzTx/>
              <a:buFontTx/>
              <a:buNone/>
              <a:tabLst/>
            </a:pPr>
            <a:endParaRPr kumimoji="0" lang="ro-RO" sz="2400" b="1" i="1" u="none" strike="noStrike" cap="none" normalizeH="0" baseline="0" dirty="0" smtClean="0">
              <a:ln>
                <a:noFill/>
              </a:ln>
              <a:solidFill>
                <a:schemeClr val="tx1"/>
              </a:solidFill>
              <a:effectLst/>
              <a:latin typeface="Bodoni MT" pitchFamily="18" charset="0"/>
              <a:ea typeface="TimesNewRomanPSMT"/>
              <a:cs typeface="Times New Roman" pitchFamily="18" charset="0"/>
            </a:endParaRPr>
          </a:p>
          <a:p>
            <a:pPr marL="0" marR="0" lvl="0" indent="401638" algn="just" defTabSz="914400" rtl="0" eaLnBrk="0" fontAlgn="base" latinLnBrk="0" hangingPunct="0">
              <a:lnSpc>
                <a:spcPct val="100000"/>
              </a:lnSpc>
              <a:spcBef>
                <a:spcPct val="0"/>
              </a:spcBef>
              <a:spcAft>
                <a:spcPct val="0"/>
              </a:spcAft>
              <a:buClrTx/>
              <a:buSzTx/>
              <a:buFontTx/>
              <a:buNone/>
              <a:tabLst/>
            </a:pPr>
            <a:r>
              <a:rPr lang="ro-RO" sz="2400" dirty="0" smtClean="0">
                <a:latin typeface="Bodoni MT" pitchFamily="18" charset="0"/>
                <a:cs typeface="Times New Roman" pitchFamily="18" charset="0"/>
              </a:rPr>
              <a:t>În contextul îmbolnăvirii populației cu noul coronavirus (COVID-19)</a:t>
            </a:r>
            <a:r>
              <a:rPr lang="ro-RO" sz="2400" dirty="0" smtClean="0">
                <a:latin typeface="Bodoni MT" pitchFamily="18" charset="0"/>
                <a:cs typeface="Arial" pitchFamily="34" charset="0"/>
              </a:rPr>
              <a:t>, </a:t>
            </a:r>
            <a:r>
              <a:rPr kumimoji="0" lang="fr-FR" sz="2400" u="none" strike="noStrike" cap="none" normalizeH="0" baseline="0" dirty="0" err="1" smtClean="0">
                <a:ln>
                  <a:noFill/>
                </a:ln>
                <a:solidFill>
                  <a:srgbClr val="0A0A0A"/>
                </a:solidFill>
                <a:effectLst/>
                <a:latin typeface="Bodoni MT" pitchFamily="18" charset="0"/>
                <a:ea typeface="Times New Roman" pitchFamily="18" charset="0"/>
                <a:cs typeface="Times New Roman" pitchFamily="18" charset="0"/>
              </a:rPr>
              <a:t>Asocia</a:t>
            </a:r>
            <a:r>
              <a:rPr kumimoji="0" lang="fr-FR" sz="240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ț</a:t>
            </a:r>
            <a:r>
              <a:rPr kumimoji="0" lang="fr-FR" sz="2400" u="none" strike="noStrike" cap="none" normalizeH="0" baseline="0" dirty="0" err="1" smtClean="0">
                <a:ln>
                  <a:noFill/>
                </a:ln>
                <a:solidFill>
                  <a:srgbClr val="0A0A0A"/>
                </a:solidFill>
                <a:effectLst/>
                <a:latin typeface="Bodoni MT" pitchFamily="18" charset="0"/>
                <a:ea typeface="Times New Roman" pitchFamily="18" charset="0"/>
                <a:cs typeface="Times New Roman" pitchFamily="18" charset="0"/>
              </a:rPr>
              <a:t>ia</a:t>
            </a:r>
            <a:r>
              <a:rPr kumimoji="0" lang="fr-FR" sz="240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 </a:t>
            </a:r>
            <a:r>
              <a:rPr kumimoji="0" lang="fr-FR"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a:t>
            </a:r>
            <a:r>
              <a:rPr kumimoji="0" lang="fr-FR" sz="2400" b="0" i="0" u="none" strike="noStrike" cap="none" normalizeH="0" baseline="0" dirty="0" err="1" smtClean="0">
                <a:ln>
                  <a:noFill/>
                </a:ln>
                <a:solidFill>
                  <a:srgbClr val="0A0A0A"/>
                </a:solidFill>
                <a:effectLst/>
                <a:latin typeface="Bodoni MT" pitchFamily="18" charset="0"/>
                <a:ea typeface="Times New Roman" pitchFamily="18" charset="0"/>
                <a:cs typeface="Times New Roman" pitchFamily="18" charset="0"/>
              </a:rPr>
              <a:t>Sf</a:t>
            </a:r>
            <a:r>
              <a:rPr kumimoji="0" lang="fr-FR"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rgbClr val="0A0A0A"/>
                </a:solidFill>
                <a:effectLst/>
                <a:latin typeface="Bodoni MT" pitchFamily="18" charset="0"/>
                <a:ea typeface="Times New Roman" pitchFamily="18" charset="0"/>
                <a:cs typeface="Times New Roman" pitchFamily="18" charset="0"/>
              </a:rPr>
              <a:t>Voievod</a:t>
            </a:r>
            <a:r>
              <a:rPr kumimoji="0" lang="fr-FR"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 Ș</a:t>
            </a:r>
            <a:r>
              <a:rPr kumimoji="0" lang="fr-FR" sz="2400" b="0" i="0" u="none" strike="noStrike" cap="none" normalizeH="0" baseline="0" dirty="0" err="1" smtClean="0">
                <a:ln>
                  <a:noFill/>
                </a:ln>
                <a:solidFill>
                  <a:srgbClr val="0A0A0A"/>
                </a:solidFill>
                <a:effectLst/>
                <a:latin typeface="Bodoni MT" pitchFamily="18" charset="0"/>
                <a:ea typeface="Times New Roman" pitchFamily="18" charset="0"/>
                <a:cs typeface="Times New Roman" pitchFamily="18" charset="0"/>
              </a:rPr>
              <a:t>tefan</a:t>
            </a:r>
            <a:r>
              <a:rPr kumimoji="0" lang="fr-FR"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 </a:t>
            </a:r>
            <a:r>
              <a:rPr kumimoji="0" lang="fr-FR" sz="2400" b="0" i="0" u="none" strike="noStrike" cap="none" normalizeH="0" baseline="0" dirty="0" err="1" smtClean="0">
                <a:ln>
                  <a:noFill/>
                </a:ln>
                <a:solidFill>
                  <a:srgbClr val="0A0A0A"/>
                </a:solidFill>
                <a:effectLst/>
                <a:latin typeface="Bodoni MT" pitchFamily="18" charset="0"/>
                <a:ea typeface="Times New Roman" pitchFamily="18" charset="0"/>
                <a:cs typeface="Times New Roman" pitchFamily="18" charset="0"/>
              </a:rPr>
              <a:t>cel</a:t>
            </a:r>
            <a:r>
              <a:rPr kumimoji="0" lang="fr-FR"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 Mare - </a:t>
            </a:r>
            <a:r>
              <a:rPr kumimoji="0" lang="fr-FR" sz="2400" b="0" i="0" u="none" strike="noStrike" cap="none" normalizeH="0" baseline="0" dirty="0" err="1" smtClean="0">
                <a:ln>
                  <a:noFill/>
                </a:ln>
                <a:solidFill>
                  <a:srgbClr val="0A0A0A"/>
                </a:solidFill>
                <a:effectLst/>
                <a:latin typeface="Bodoni MT" pitchFamily="18" charset="0"/>
                <a:ea typeface="Times New Roman" pitchFamily="18" charset="0"/>
                <a:cs typeface="Times New Roman" pitchFamily="18" charset="0"/>
              </a:rPr>
              <a:t>Hârja</a:t>
            </a:r>
            <a:r>
              <a:rPr kumimoji="0" lang="fr-FR"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 a</a:t>
            </a:r>
            <a:r>
              <a:rPr kumimoji="0" lang="ro-RO"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 întrepins</a:t>
            </a:r>
            <a:r>
              <a:rPr kumimoji="0" lang="ro-RO" sz="2400" b="0" i="0" u="none" strike="noStrike" cap="none" normalizeH="0" dirty="0" smtClean="0">
                <a:ln>
                  <a:noFill/>
                </a:ln>
                <a:solidFill>
                  <a:srgbClr val="0A0A0A"/>
                </a:solidFill>
                <a:effectLst/>
                <a:latin typeface="Bodoni MT" pitchFamily="18" charset="0"/>
                <a:ea typeface="Times New Roman" pitchFamily="18" charset="0"/>
                <a:cs typeface="Times New Roman" pitchFamily="18" charset="0"/>
              </a:rPr>
              <a:t> multe activități de asistență socială și socio-medicală cu scopul limitării răspândirii pandemiei cu coronavirus și susținerea persoanelor vulnerabile în această perioadă, venind în sprijinul a </a:t>
            </a:r>
            <a:r>
              <a:rPr kumimoji="0" lang="ro-RO" sz="2400" b="1" i="0" u="none" strike="noStrike" cap="none" normalizeH="0" dirty="0" smtClean="0">
                <a:ln>
                  <a:noFill/>
                </a:ln>
                <a:solidFill>
                  <a:srgbClr val="0A0A0A"/>
                </a:solidFill>
                <a:effectLst/>
                <a:latin typeface="Bodoni MT" pitchFamily="18" charset="0"/>
                <a:ea typeface="Times New Roman" pitchFamily="18" charset="0"/>
                <a:cs typeface="Times New Roman" pitchFamily="18" charset="0"/>
              </a:rPr>
              <a:t>7187 persoane vulnerabile de vârsta a treia</a:t>
            </a:r>
            <a:r>
              <a:rPr kumimoji="0" lang="ro-RO" sz="2400" b="0" i="0" u="none" strike="noStrike" cap="none" normalizeH="0" dirty="0" smtClean="0">
                <a:ln>
                  <a:noFill/>
                </a:ln>
                <a:solidFill>
                  <a:srgbClr val="0A0A0A"/>
                </a:solidFill>
                <a:effectLst/>
                <a:latin typeface="Bodoni MT" pitchFamily="18" charset="0"/>
                <a:ea typeface="Times New Roman" pitchFamily="18" charset="0"/>
                <a:cs typeface="Times New Roman" pitchFamily="18" charset="0"/>
              </a:rPr>
              <a:t>.</a:t>
            </a:r>
            <a:endParaRPr kumimoji="0" lang="ro-RO" sz="24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28596" y="1402477"/>
            <a:ext cx="835824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2800" b="1"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Obiectivul general </a:t>
            </a:r>
            <a:r>
              <a:rPr kumimoji="0" lang="ro-RO" sz="2800" b="0" i="0" u="none" strike="noStrike" cap="none" normalizeH="0" baseline="0" dirty="0" smtClean="0">
                <a:ln>
                  <a:noFill/>
                </a:ln>
                <a:solidFill>
                  <a:srgbClr val="0A0A0A"/>
                </a:solidFill>
                <a:effectLst/>
                <a:latin typeface="Bodoni MT" pitchFamily="18" charset="0"/>
                <a:ea typeface="Times New Roman" pitchFamily="18" charset="0"/>
                <a:cs typeface="Times New Roman" pitchFamily="18" charset="0"/>
              </a:rPr>
              <a:t>al proiectului implementat de Ministerul Muncii și Solidarității Sociale prin furnizorii de servicii sociale, a fost creșterea calității vieții și combaterea situațiilor de risc și vulnerabilitate pentru persoanele vârstnice și cu dizabilități izolate la domiciliu sau cu risc de restricții și dificultăți de deplasare.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Bodoni MT"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o-RO" sz="2800" b="0" i="0" u="none" strike="noStrike" cap="none" normalizeH="0" baseline="0" dirty="0" smtClean="0">
              <a:ln>
                <a:noFill/>
              </a:ln>
              <a:solidFill>
                <a:schemeClr val="tx1"/>
              </a:solidFill>
              <a:effectLst/>
              <a:latin typeface="Bodoni MT" pitchFamily="18"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14479</TotalTime>
  <Words>2105</Words>
  <Application>Microsoft Office PowerPoint</Application>
  <PresentationFormat>On-screen Show (4:3)</PresentationFormat>
  <Paragraphs>152</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Equity</vt:lpstr>
      <vt:lpstr>  </vt:lpstr>
      <vt:lpstr>CONTEXTUL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Georgiana</dc:creator>
  <cp:lastModifiedBy>Admin</cp:lastModifiedBy>
  <cp:revision>63</cp:revision>
  <dcterms:created xsi:type="dcterms:W3CDTF">2022-02-09T11:47:03Z</dcterms:created>
  <dcterms:modified xsi:type="dcterms:W3CDTF">2022-09-06T18:39:37Z</dcterms:modified>
</cp:coreProperties>
</file>